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5"/>
  </p:notesMasterIdLst>
  <p:handoutMasterIdLst>
    <p:handoutMasterId r:id="rId26"/>
  </p:handoutMasterIdLst>
  <p:sldIdLst>
    <p:sldId id="288" r:id="rId5"/>
    <p:sldId id="261" r:id="rId6"/>
    <p:sldId id="329" r:id="rId7"/>
    <p:sldId id="330" r:id="rId8"/>
    <p:sldId id="331" r:id="rId9"/>
    <p:sldId id="332" r:id="rId10"/>
    <p:sldId id="333" r:id="rId11"/>
    <p:sldId id="264" r:id="rId12"/>
    <p:sldId id="304" r:id="rId13"/>
    <p:sldId id="310" r:id="rId14"/>
    <p:sldId id="305" r:id="rId15"/>
    <p:sldId id="334" r:id="rId16"/>
    <p:sldId id="335" r:id="rId17"/>
    <p:sldId id="306" r:id="rId18"/>
    <p:sldId id="308" r:id="rId19"/>
    <p:sldId id="336" r:id="rId20"/>
    <p:sldId id="337" r:id="rId21"/>
    <p:sldId id="338" r:id="rId22"/>
    <p:sldId id="318" r:id="rId23"/>
    <p:sldId id="279"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AF6666"/>
    <a:srgbClr val="3D8C41"/>
    <a:srgbClr val="32A1A6"/>
    <a:srgbClr val="EBEBDD"/>
    <a:srgbClr val="4D4D4D"/>
    <a:srgbClr val="006F83"/>
    <a:srgbClr val="DED8A4"/>
    <a:srgbClr val="969959"/>
    <a:srgbClr val="98D0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9ED80B-CE06-4F39-A804-9347029BE9BF}" v="48" dt="2020-05-05T22:31:38.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9" autoAdjust="0"/>
    <p:restoredTop sz="94315" autoAdjust="0"/>
  </p:normalViewPr>
  <p:slideViewPr>
    <p:cSldViewPr snapToGrid="0" showGuides="1">
      <p:cViewPr varScale="1">
        <p:scale>
          <a:sx n="86" d="100"/>
          <a:sy n="86" d="100"/>
        </p:scale>
        <p:origin x="581" y="53"/>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5/6/2020</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5/6/2020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14" name="Picture Placeholder 13">
            <a:extLst>
              <a:ext uri="{FF2B5EF4-FFF2-40B4-BE49-F238E27FC236}">
                <a16:creationId xmlns:a16="http://schemas.microsoft.com/office/drawing/2014/main" id="{ABA6C74E-3778-471F-9477-D823F7D6AC24}"/>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838200" y="1825625"/>
            <a:ext cx="10515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219392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22" descr="Rectangle shape">
            <a:extLst>
              <a:ext uri="{FF2B5EF4-FFF2-40B4-BE49-F238E27FC236}">
                <a16:creationId xmlns:a16="http://schemas.microsoft.com/office/drawing/2014/main" id="{7BAA7414-D7E1-4BB4-98C3-E169FD560880}"/>
              </a:ext>
            </a:extLst>
          </p:cNvPr>
          <p:cNvSpPr/>
          <p:nvPr userDrawn="1"/>
        </p:nvSpPr>
        <p:spPr>
          <a:xfrm>
            <a:off x="6102067" y="3654638"/>
            <a:ext cx="326440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2020-05-05</a:t>
            </a:r>
            <a:endParaRPr lang="en-US" noProof="0" dirty="0"/>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Project One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a:t>2020-05-05</a:t>
            </a:r>
            <a:endParaRPr lang="en-US" noProof="0" dirty="0"/>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a:t>Project One</a:t>
            </a:r>
            <a:endParaRPr lang="en-US" noProof="0" dirty="0"/>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CDF2CC42-ED6C-48CF-B6C9-D28B128F451B}"/>
              </a:ext>
            </a:extLst>
          </p:cNvPr>
          <p:cNvSpPr>
            <a:spLocks noGrp="1"/>
          </p:cNvSpPr>
          <p:nvPr>
            <p:ph type="title"/>
          </p:nvPr>
        </p:nvSpPr>
        <p:spPr>
          <a:xfrm>
            <a:off x="867508" y="2540964"/>
            <a:ext cx="7231028" cy="1381126"/>
          </a:xfrm>
        </p:spPr>
        <p:txBody>
          <a:bodyPr>
            <a:normAutofit/>
          </a:bodyPr>
          <a:lstStyle/>
          <a:p>
            <a:r>
              <a:rPr lang="en-US" sz="3600" dirty="0">
                <a:latin typeface="Cambria" panose="02040503050406030204" pitchFamily="18" charset="0"/>
                <a:ea typeface="Cambria" panose="02040503050406030204" pitchFamily="18" charset="0"/>
              </a:rPr>
              <a:t>Coming Back from COVID-19: A Short-Term Portfolio Plan</a:t>
            </a:r>
          </a:p>
        </p:txBody>
      </p:sp>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endParaRPr lang="en-US" dirty="0"/>
          </a:p>
          <a:p>
            <a:r>
              <a:rPr lang="en-US" dirty="0">
                <a:latin typeface="Cambria" panose="02040503050406030204" pitchFamily="18" charset="0"/>
                <a:ea typeface="Cambria" panose="02040503050406030204" pitchFamily="18" charset="0"/>
              </a:rPr>
              <a:t>Project One</a:t>
            </a:r>
          </a:p>
          <a:p>
            <a:endParaRPr lang="en-US" dirty="0"/>
          </a:p>
        </p:txBody>
      </p:sp>
      <p:pic>
        <p:nvPicPr>
          <p:cNvPr id="9" name="Picture 8" descr="A close up of a flower&#10;&#10;Description automatically generated">
            <a:extLst>
              <a:ext uri="{FF2B5EF4-FFF2-40B4-BE49-F238E27FC236}">
                <a16:creationId xmlns:a16="http://schemas.microsoft.com/office/drawing/2014/main" id="{BC902D89-370F-4812-93D3-671DA85568DD}"/>
              </a:ext>
            </a:extLst>
          </p:cNvPr>
          <p:cNvPicPr>
            <a:picLocks noChangeAspect="1"/>
          </p:cNvPicPr>
          <p:nvPr/>
        </p:nvPicPr>
        <p:blipFill>
          <a:blip r:embed="rId2"/>
          <a:stretch>
            <a:fillRect/>
          </a:stretch>
        </p:blipFill>
        <p:spPr>
          <a:xfrm>
            <a:off x="4093464" y="472713"/>
            <a:ext cx="3852984" cy="1381125"/>
          </a:xfrm>
          <a:prstGeom prst="rect">
            <a:avLst/>
          </a:prstGeom>
        </p:spPr>
      </p:pic>
    </p:spTree>
    <p:extLst>
      <p:ext uri="{BB962C8B-B14F-4D97-AF65-F5344CB8AC3E}">
        <p14:creationId xmlns:p14="http://schemas.microsoft.com/office/powerpoint/2010/main" val="400716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10</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338515"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Communications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777784" y="2034884"/>
            <a:ext cx="8598761" cy="646331"/>
          </a:xfrm>
          <a:prstGeom prst="rect">
            <a:avLst/>
          </a:prstGeom>
        </p:spPr>
        <p:txBody>
          <a:bodyPr wrap="square">
            <a:spAutoFit/>
          </a:bodyPr>
          <a:lstStyle/>
          <a:p>
            <a:r>
              <a:rPr lang="en-US" dirty="0"/>
              <a:t>We project a 90% probability that an initial investment of $10,000 will produce a portfolio value over the next three months between $9,196 and $11,836.</a:t>
            </a:r>
            <a:endParaRPr lang="en-US" sz="1200" b="1" dirty="0">
              <a:latin typeface="Cambria" panose="02040503050406030204" pitchFamily="18" charset="0"/>
              <a:ea typeface="Cambria" panose="02040503050406030204" pitchFamily="18" charset="0"/>
            </a:endParaRPr>
          </a:p>
        </p:txBody>
      </p:sp>
      <p:sp>
        <p:nvSpPr>
          <p:cNvPr id="7" name="AutoShape 4">
            <a:extLst>
              <a:ext uri="{FF2B5EF4-FFF2-40B4-BE49-F238E27FC236}">
                <a16:creationId xmlns:a16="http://schemas.microsoft.com/office/drawing/2014/main" id="{6C63A2F5-2D70-40CE-B7A3-DF60900DBA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close up of a piece of paper&#10;&#10;Description automatically generated">
            <a:extLst>
              <a:ext uri="{FF2B5EF4-FFF2-40B4-BE49-F238E27FC236}">
                <a16:creationId xmlns:a16="http://schemas.microsoft.com/office/drawing/2014/main" id="{FCDEED80-546B-4E37-92A7-7F594DDCD202}"/>
              </a:ext>
            </a:extLst>
          </p:cNvPr>
          <p:cNvPicPr>
            <a:picLocks noChangeAspect="1"/>
          </p:cNvPicPr>
          <p:nvPr/>
        </p:nvPicPr>
        <p:blipFill>
          <a:blip r:embed="rId4"/>
          <a:stretch>
            <a:fillRect/>
          </a:stretch>
        </p:blipFill>
        <p:spPr>
          <a:xfrm>
            <a:off x="597096" y="2716589"/>
            <a:ext cx="5346975" cy="3454578"/>
          </a:xfrm>
          <a:prstGeom prst="rect">
            <a:avLst/>
          </a:prstGeom>
        </p:spPr>
      </p:pic>
      <p:pic>
        <p:nvPicPr>
          <p:cNvPr id="15" name="Picture 14" descr="A screenshot of a video game&#10;&#10;Description automatically generated">
            <a:extLst>
              <a:ext uri="{FF2B5EF4-FFF2-40B4-BE49-F238E27FC236}">
                <a16:creationId xmlns:a16="http://schemas.microsoft.com/office/drawing/2014/main" id="{31BDA9F6-A0B8-43C4-9F24-6AE3BB356A88}"/>
              </a:ext>
            </a:extLst>
          </p:cNvPr>
          <p:cNvPicPr>
            <a:picLocks noChangeAspect="1"/>
          </p:cNvPicPr>
          <p:nvPr/>
        </p:nvPicPr>
        <p:blipFill>
          <a:blip r:embed="rId5"/>
          <a:stretch>
            <a:fillRect/>
          </a:stretch>
        </p:blipFill>
        <p:spPr>
          <a:xfrm>
            <a:off x="5809197" y="2716589"/>
            <a:ext cx="5346975" cy="3416476"/>
          </a:xfrm>
          <a:prstGeom prst="rect">
            <a:avLst/>
          </a:prstGeom>
        </p:spPr>
      </p:pic>
    </p:spTree>
    <p:extLst>
      <p:ext uri="{BB962C8B-B14F-4D97-AF65-F5344CB8AC3E}">
        <p14:creationId xmlns:p14="http://schemas.microsoft.com/office/powerpoint/2010/main" val="2232867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11</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134707"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Hedge – No 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28041" y="2034884"/>
            <a:ext cx="7630924" cy="461665"/>
          </a:xfrm>
          <a:prstGeom prst="rect">
            <a:avLst/>
          </a:prstGeom>
        </p:spPr>
        <p:txBody>
          <a:bodyPr wrap="square">
            <a:spAutoFit/>
          </a:bodyPr>
          <a:lstStyle/>
          <a:p>
            <a:r>
              <a:rPr lang="en-US" sz="1200"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$9,671 and $17,293, if the COVID-19 pandemic had not occurred.</a:t>
            </a:r>
          </a:p>
        </p:txBody>
      </p:sp>
      <p:pic>
        <p:nvPicPr>
          <p:cNvPr id="6" name="Picture 5" descr="A screenshot of a cell phone&#10;&#10;Description automatically generated">
            <a:extLst>
              <a:ext uri="{FF2B5EF4-FFF2-40B4-BE49-F238E27FC236}">
                <a16:creationId xmlns:a16="http://schemas.microsoft.com/office/drawing/2014/main" id="{A91D00B4-2937-4FF9-852B-065716688CD9}"/>
              </a:ext>
            </a:extLst>
          </p:cNvPr>
          <p:cNvPicPr>
            <a:picLocks noChangeAspect="1"/>
          </p:cNvPicPr>
          <p:nvPr/>
        </p:nvPicPr>
        <p:blipFill>
          <a:blip r:embed="rId4"/>
          <a:stretch>
            <a:fillRect/>
          </a:stretch>
        </p:blipFill>
        <p:spPr>
          <a:xfrm>
            <a:off x="297289" y="3145782"/>
            <a:ext cx="5334274" cy="345457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B152466-2761-4A84-8A5B-BD1A8ED19F3C}"/>
              </a:ext>
            </a:extLst>
          </p:cNvPr>
          <p:cNvPicPr>
            <a:picLocks noChangeAspect="1"/>
          </p:cNvPicPr>
          <p:nvPr/>
        </p:nvPicPr>
        <p:blipFill>
          <a:blip r:embed="rId5"/>
          <a:stretch>
            <a:fillRect/>
          </a:stretch>
        </p:blipFill>
        <p:spPr>
          <a:xfrm>
            <a:off x="5395720" y="3183884"/>
            <a:ext cx="5461281" cy="3416476"/>
          </a:xfrm>
          <a:prstGeom prst="rect">
            <a:avLst/>
          </a:prstGeom>
        </p:spPr>
      </p:pic>
    </p:spTree>
    <p:extLst>
      <p:ext uri="{BB962C8B-B14F-4D97-AF65-F5344CB8AC3E}">
        <p14:creationId xmlns:p14="http://schemas.microsoft.com/office/powerpoint/2010/main" val="147542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12</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338515"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Hedge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777784" y="2034884"/>
            <a:ext cx="8598761" cy="646331"/>
          </a:xfrm>
          <a:prstGeom prst="rect">
            <a:avLst/>
          </a:prstGeom>
        </p:spPr>
        <p:txBody>
          <a:bodyPr wrap="square">
            <a:spAutoFit/>
          </a:bodyPr>
          <a:lstStyle/>
          <a:p>
            <a:r>
              <a:rPr lang="en-US" dirty="0"/>
              <a:t>We project a 90% probability that an initial investment of $10,000 will produce a portfolio value over the next three months between $8,765 and $15,294.</a:t>
            </a:r>
            <a:endParaRPr lang="en-US" sz="1200" b="1" dirty="0">
              <a:latin typeface="Cambria" panose="02040503050406030204" pitchFamily="18" charset="0"/>
              <a:ea typeface="Cambria" panose="02040503050406030204" pitchFamily="18" charset="0"/>
            </a:endParaRPr>
          </a:p>
        </p:txBody>
      </p:sp>
      <p:sp>
        <p:nvSpPr>
          <p:cNvPr id="7" name="AutoShape 4">
            <a:extLst>
              <a:ext uri="{FF2B5EF4-FFF2-40B4-BE49-F238E27FC236}">
                <a16:creationId xmlns:a16="http://schemas.microsoft.com/office/drawing/2014/main" id="{6C63A2F5-2D70-40CE-B7A3-DF60900DBA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close up of a map&#10;&#10;Description automatically generated">
            <a:extLst>
              <a:ext uri="{FF2B5EF4-FFF2-40B4-BE49-F238E27FC236}">
                <a16:creationId xmlns:a16="http://schemas.microsoft.com/office/drawing/2014/main" id="{CBE4D351-EF55-436A-8D30-277A1E084451}"/>
              </a:ext>
            </a:extLst>
          </p:cNvPr>
          <p:cNvPicPr>
            <a:picLocks noChangeAspect="1"/>
          </p:cNvPicPr>
          <p:nvPr/>
        </p:nvPicPr>
        <p:blipFill>
          <a:blip r:embed="rId4"/>
          <a:stretch>
            <a:fillRect/>
          </a:stretch>
        </p:blipFill>
        <p:spPr>
          <a:xfrm>
            <a:off x="597096" y="2745866"/>
            <a:ext cx="4711751" cy="322129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F234BA21-523E-4F28-AB55-42E64D616644}"/>
              </a:ext>
            </a:extLst>
          </p:cNvPr>
          <p:cNvPicPr>
            <a:picLocks noChangeAspect="1"/>
          </p:cNvPicPr>
          <p:nvPr/>
        </p:nvPicPr>
        <p:blipFill>
          <a:blip r:embed="rId5"/>
          <a:stretch>
            <a:fillRect/>
          </a:stretch>
        </p:blipFill>
        <p:spPr>
          <a:xfrm>
            <a:off x="5308847" y="2804781"/>
            <a:ext cx="5308873" cy="3403775"/>
          </a:xfrm>
          <a:prstGeom prst="rect">
            <a:avLst/>
          </a:prstGeom>
        </p:spPr>
      </p:pic>
    </p:spTree>
    <p:extLst>
      <p:ext uri="{BB962C8B-B14F-4D97-AF65-F5344CB8AC3E}">
        <p14:creationId xmlns:p14="http://schemas.microsoft.com/office/powerpoint/2010/main" val="171874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134707"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Food – No 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28041" y="2034884"/>
            <a:ext cx="7630924" cy="461665"/>
          </a:xfrm>
          <a:prstGeom prst="rect">
            <a:avLst/>
          </a:prstGeom>
        </p:spPr>
        <p:txBody>
          <a:bodyPr wrap="square">
            <a:spAutoFit/>
          </a:bodyPr>
          <a:lstStyle/>
          <a:p>
            <a:r>
              <a:rPr lang="en-US" sz="1200"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$9,431 and $12,052, if the COVID-19 pandemic had not occurred.</a:t>
            </a:r>
          </a:p>
        </p:txBody>
      </p:sp>
      <p:pic>
        <p:nvPicPr>
          <p:cNvPr id="7" name="Picture 6" descr="A close up of a map&#10;&#10;Description automatically generated">
            <a:extLst>
              <a:ext uri="{FF2B5EF4-FFF2-40B4-BE49-F238E27FC236}">
                <a16:creationId xmlns:a16="http://schemas.microsoft.com/office/drawing/2014/main" id="{4E1577D5-DBE7-44CC-BB1D-BB84395668FA}"/>
              </a:ext>
            </a:extLst>
          </p:cNvPr>
          <p:cNvPicPr>
            <a:picLocks noChangeAspect="1"/>
          </p:cNvPicPr>
          <p:nvPr/>
        </p:nvPicPr>
        <p:blipFill>
          <a:blip r:embed="rId4"/>
          <a:stretch>
            <a:fillRect/>
          </a:stretch>
        </p:blipFill>
        <p:spPr>
          <a:xfrm>
            <a:off x="838200" y="2568771"/>
            <a:ext cx="5080261" cy="345457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81AE5-8996-475B-A81A-0B291391A679}"/>
              </a:ext>
            </a:extLst>
          </p:cNvPr>
          <p:cNvPicPr>
            <a:picLocks noChangeAspect="1"/>
          </p:cNvPicPr>
          <p:nvPr/>
        </p:nvPicPr>
        <p:blipFill>
          <a:blip r:embed="rId5"/>
          <a:stretch>
            <a:fillRect/>
          </a:stretch>
        </p:blipFill>
        <p:spPr>
          <a:xfrm>
            <a:off x="5734675" y="2600523"/>
            <a:ext cx="5448580" cy="3391074"/>
          </a:xfrm>
          <a:prstGeom prst="rect">
            <a:avLst/>
          </a:prstGeom>
        </p:spPr>
      </p:pic>
    </p:spTree>
    <p:extLst>
      <p:ext uri="{BB962C8B-B14F-4D97-AF65-F5344CB8AC3E}">
        <p14:creationId xmlns:p14="http://schemas.microsoft.com/office/powerpoint/2010/main" val="8077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14</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134707"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Food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28041" y="2034884"/>
            <a:ext cx="7630924" cy="461665"/>
          </a:xfrm>
          <a:prstGeom prst="rect">
            <a:avLst/>
          </a:prstGeom>
        </p:spPr>
        <p:txBody>
          <a:bodyPr wrap="square">
            <a:spAutoFit/>
          </a:bodyPr>
          <a:lstStyle/>
          <a:p>
            <a:r>
              <a:rPr lang="en-US" sz="1200" dirty="0"/>
              <a:t>We project a 90% probability that an initial investment of $10,000 will produce a portfolio value over the next three months between $8,754 and $11,761.</a:t>
            </a:r>
            <a:endParaRPr lang="en-US" sz="1000" b="1" dirty="0">
              <a:latin typeface="Cambria" panose="02040503050406030204" pitchFamily="18" charset="0"/>
              <a:ea typeface="Cambria" panose="02040503050406030204" pitchFamily="18" charset="0"/>
            </a:endParaRPr>
          </a:p>
        </p:txBody>
      </p:sp>
      <p:pic>
        <p:nvPicPr>
          <p:cNvPr id="7" name="Picture 6" descr="A close up of a map&#10;&#10;Description automatically generated">
            <a:extLst>
              <a:ext uri="{FF2B5EF4-FFF2-40B4-BE49-F238E27FC236}">
                <a16:creationId xmlns:a16="http://schemas.microsoft.com/office/drawing/2014/main" id="{BE2CBE1F-E378-4731-A421-0A0742E04495}"/>
              </a:ext>
            </a:extLst>
          </p:cNvPr>
          <p:cNvPicPr>
            <a:picLocks noChangeAspect="1"/>
          </p:cNvPicPr>
          <p:nvPr/>
        </p:nvPicPr>
        <p:blipFill>
          <a:blip r:embed="rId4"/>
          <a:stretch>
            <a:fillRect/>
          </a:stretch>
        </p:blipFill>
        <p:spPr>
          <a:xfrm>
            <a:off x="456140" y="2589131"/>
            <a:ext cx="5296172" cy="3467278"/>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FAFCDB8D-D676-4CE3-92D3-1BBCC4D40A25}"/>
              </a:ext>
            </a:extLst>
          </p:cNvPr>
          <p:cNvPicPr>
            <a:picLocks noChangeAspect="1"/>
          </p:cNvPicPr>
          <p:nvPr/>
        </p:nvPicPr>
        <p:blipFill>
          <a:blip r:embed="rId5"/>
          <a:stretch>
            <a:fillRect/>
          </a:stretch>
        </p:blipFill>
        <p:spPr>
          <a:xfrm>
            <a:off x="5309569" y="2627813"/>
            <a:ext cx="5461281" cy="3467278"/>
          </a:xfrm>
          <a:prstGeom prst="rect">
            <a:avLst/>
          </a:prstGeom>
        </p:spPr>
      </p:pic>
    </p:spTree>
    <p:extLst>
      <p:ext uri="{BB962C8B-B14F-4D97-AF65-F5344CB8AC3E}">
        <p14:creationId xmlns:p14="http://schemas.microsoft.com/office/powerpoint/2010/main" val="3189201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15</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134707"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Financials – No 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28041" y="2034884"/>
            <a:ext cx="7630924" cy="461665"/>
          </a:xfrm>
          <a:prstGeom prst="rect">
            <a:avLst/>
          </a:prstGeom>
        </p:spPr>
        <p:txBody>
          <a:bodyPr wrap="square">
            <a:spAutoFit/>
          </a:bodyPr>
          <a:lstStyle/>
          <a:p>
            <a:r>
              <a:rPr lang="en-US" sz="1200"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$9,920 and $12,369, if the COVID-19 pandemic had not occurred.</a:t>
            </a:r>
          </a:p>
        </p:txBody>
      </p:sp>
      <p:pic>
        <p:nvPicPr>
          <p:cNvPr id="6" name="Picture 5" descr="A close up of a map&#10;&#10;Description automatically generated">
            <a:extLst>
              <a:ext uri="{FF2B5EF4-FFF2-40B4-BE49-F238E27FC236}">
                <a16:creationId xmlns:a16="http://schemas.microsoft.com/office/drawing/2014/main" id="{E38339DD-38A0-404E-AB5D-5C8148BE0740}"/>
              </a:ext>
            </a:extLst>
          </p:cNvPr>
          <p:cNvPicPr>
            <a:picLocks noChangeAspect="1"/>
          </p:cNvPicPr>
          <p:nvPr/>
        </p:nvPicPr>
        <p:blipFill>
          <a:blip r:embed="rId4"/>
          <a:stretch>
            <a:fillRect/>
          </a:stretch>
        </p:blipFill>
        <p:spPr>
          <a:xfrm>
            <a:off x="148370" y="3183884"/>
            <a:ext cx="5346975" cy="349267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956D968-0242-4602-BB3F-3E3552CC60BB}"/>
              </a:ext>
            </a:extLst>
          </p:cNvPr>
          <p:cNvPicPr>
            <a:picLocks noChangeAspect="1"/>
          </p:cNvPicPr>
          <p:nvPr/>
        </p:nvPicPr>
        <p:blipFill>
          <a:blip r:embed="rId5"/>
          <a:stretch>
            <a:fillRect/>
          </a:stretch>
        </p:blipFill>
        <p:spPr>
          <a:xfrm>
            <a:off x="5207481" y="3169407"/>
            <a:ext cx="5169166" cy="3391074"/>
          </a:xfrm>
          <a:prstGeom prst="rect">
            <a:avLst/>
          </a:prstGeom>
        </p:spPr>
      </p:pic>
    </p:spTree>
    <p:extLst>
      <p:ext uri="{BB962C8B-B14F-4D97-AF65-F5344CB8AC3E}">
        <p14:creationId xmlns:p14="http://schemas.microsoft.com/office/powerpoint/2010/main" val="138232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16</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134707"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Financials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28041" y="2034884"/>
            <a:ext cx="7630924" cy="461665"/>
          </a:xfrm>
          <a:prstGeom prst="rect">
            <a:avLst/>
          </a:prstGeom>
        </p:spPr>
        <p:txBody>
          <a:bodyPr wrap="square">
            <a:spAutoFit/>
          </a:bodyPr>
          <a:lstStyle/>
          <a:p>
            <a:r>
              <a:rPr lang="en-US" sz="1200" dirty="0"/>
              <a:t>We project a 90% probability that an initial investment of $10,000 will produce a portfolio value over the next three months between $8,640 and $12,398.</a:t>
            </a:r>
            <a:endParaRPr lang="en-US" sz="1000" b="1" dirty="0">
              <a:latin typeface="Cambria" panose="02040503050406030204" pitchFamily="18" charset="0"/>
              <a:ea typeface="Cambria" panose="02040503050406030204" pitchFamily="18" charset="0"/>
            </a:endParaRPr>
          </a:p>
        </p:txBody>
      </p:sp>
      <p:pic>
        <p:nvPicPr>
          <p:cNvPr id="6" name="Picture 5" descr="A close up of a map&#10;&#10;Description automatically generated">
            <a:extLst>
              <a:ext uri="{FF2B5EF4-FFF2-40B4-BE49-F238E27FC236}">
                <a16:creationId xmlns:a16="http://schemas.microsoft.com/office/drawing/2014/main" id="{337699CD-4173-4881-B76C-9740EC7650B1}"/>
              </a:ext>
            </a:extLst>
          </p:cNvPr>
          <p:cNvPicPr>
            <a:picLocks noChangeAspect="1"/>
          </p:cNvPicPr>
          <p:nvPr/>
        </p:nvPicPr>
        <p:blipFill>
          <a:blip r:embed="rId4"/>
          <a:stretch>
            <a:fillRect/>
          </a:stretch>
        </p:blipFill>
        <p:spPr>
          <a:xfrm>
            <a:off x="597096" y="2626245"/>
            <a:ext cx="5550185" cy="345457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AA8A6EF-1DDE-435F-804A-D05C0191E3DD}"/>
              </a:ext>
            </a:extLst>
          </p:cNvPr>
          <p:cNvPicPr>
            <a:picLocks noChangeAspect="1"/>
          </p:cNvPicPr>
          <p:nvPr/>
        </p:nvPicPr>
        <p:blipFill>
          <a:blip r:embed="rId5"/>
          <a:stretch>
            <a:fillRect/>
          </a:stretch>
        </p:blipFill>
        <p:spPr>
          <a:xfrm>
            <a:off x="5631821" y="2611497"/>
            <a:ext cx="5296172" cy="3429176"/>
          </a:xfrm>
          <a:prstGeom prst="rect">
            <a:avLst/>
          </a:prstGeom>
        </p:spPr>
      </p:pic>
    </p:spTree>
    <p:extLst>
      <p:ext uri="{BB962C8B-B14F-4D97-AF65-F5344CB8AC3E}">
        <p14:creationId xmlns:p14="http://schemas.microsoft.com/office/powerpoint/2010/main" val="1197752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17</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134707"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Pharma – No 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28041" y="2034884"/>
            <a:ext cx="7630924" cy="461665"/>
          </a:xfrm>
          <a:prstGeom prst="rect">
            <a:avLst/>
          </a:prstGeom>
        </p:spPr>
        <p:txBody>
          <a:bodyPr wrap="square">
            <a:spAutoFit/>
          </a:bodyPr>
          <a:lstStyle/>
          <a:p>
            <a:r>
              <a:rPr lang="en-US" sz="1200"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$9,220 and $11,109, if the COVID-19 pandemic had not occurred.</a:t>
            </a:r>
          </a:p>
        </p:txBody>
      </p:sp>
      <p:pic>
        <p:nvPicPr>
          <p:cNvPr id="7" name="Picture 6" descr="A close up of a map&#10;&#10;Description automatically generated">
            <a:extLst>
              <a:ext uri="{FF2B5EF4-FFF2-40B4-BE49-F238E27FC236}">
                <a16:creationId xmlns:a16="http://schemas.microsoft.com/office/drawing/2014/main" id="{9C8EE2CA-2CE9-41D9-AE7B-715AD838D00E}"/>
              </a:ext>
            </a:extLst>
          </p:cNvPr>
          <p:cNvPicPr>
            <a:picLocks noChangeAspect="1"/>
          </p:cNvPicPr>
          <p:nvPr/>
        </p:nvPicPr>
        <p:blipFill>
          <a:blip r:embed="rId4"/>
          <a:stretch>
            <a:fillRect/>
          </a:stretch>
        </p:blipFill>
        <p:spPr>
          <a:xfrm>
            <a:off x="597096" y="2728156"/>
            <a:ext cx="5296172" cy="341647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3AA4A47-CD6E-43F6-81E7-FC1CE5D6AA26}"/>
              </a:ext>
            </a:extLst>
          </p:cNvPr>
          <p:cNvPicPr>
            <a:picLocks noChangeAspect="1"/>
          </p:cNvPicPr>
          <p:nvPr/>
        </p:nvPicPr>
        <p:blipFill>
          <a:blip r:embed="rId5"/>
          <a:stretch>
            <a:fillRect/>
          </a:stretch>
        </p:blipFill>
        <p:spPr>
          <a:xfrm>
            <a:off x="5600418" y="2717197"/>
            <a:ext cx="5486682" cy="3378374"/>
          </a:xfrm>
          <a:prstGeom prst="rect">
            <a:avLst/>
          </a:prstGeom>
        </p:spPr>
      </p:pic>
    </p:spTree>
    <p:extLst>
      <p:ext uri="{BB962C8B-B14F-4D97-AF65-F5344CB8AC3E}">
        <p14:creationId xmlns:p14="http://schemas.microsoft.com/office/powerpoint/2010/main" val="3197270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18</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134707"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Pharma – Post-COVID-19</a:t>
            </a:r>
          </a:p>
        </p:txBody>
      </p:sp>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0B8DAF8F-940D-4DF6-8DE7-CDFFA0AA7F8D}"/>
              </a:ext>
            </a:extLst>
          </p:cNvPr>
          <p:cNvSpPr/>
          <p:nvPr/>
        </p:nvSpPr>
        <p:spPr>
          <a:xfrm>
            <a:off x="828041" y="2034884"/>
            <a:ext cx="7630924" cy="461665"/>
          </a:xfrm>
          <a:prstGeom prst="rect">
            <a:avLst/>
          </a:prstGeom>
        </p:spPr>
        <p:txBody>
          <a:bodyPr wrap="square">
            <a:spAutoFit/>
          </a:bodyPr>
          <a:lstStyle/>
          <a:p>
            <a:r>
              <a:rPr lang="en-US" sz="1200" dirty="0"/>
              <a:t>We project a 90% probability that an initial investment of $10,000 will produce a portfolio value over the next three months between $9,214 and $11,479.</a:t>
            </a:r>
            <a:endParaRPr lang="en-US" sz="1000" b="1" dirty="0">
              <a:latin typeface="Cambria" panose="02040503050406030204" pitchFamily="18" charset="0"/>
              <a:ea typeface="Cambria" panose="02040503050406030204" pitchFamily="18" charset="0"/>
            </a:endParaRPr>
          </a:p>
        </p:txBody>
      </p:sp>
      <p:pic>
        <p:nvPicPr>
          <p:cNvPr id="7" name="Picture 6" descr="A close up of a map&#10;&#10;Description automatically generated">
            <a:extLst>
              <a:ext uri="{FF2B5EF4-FFF2-40B4-BE49-F238E27FC236}">
                <a16:creationId xmlns:a16="http://schemas.microsoft.com/office/drawing/2014/main" id="{CEA8AEF4-086F-4C84-BA0F-74BC4847F29F}"/>
              </a:ext>
            </a:extLst>
          </p:cNvPr>
          <p:cNvPicPr>
            <a:picLocks noChangeAspect="1"/>
          </p:cNvPicPr>
          <p:nvPr/>
        </p:nvPicPr>
        <p:blipFill>
          <a:blip r:embed="rId4"/>
          <a:stretch>
            <a:fillRect/>
          </a:stretch>
        </p:blipFill>
        <p:spPr>
          <a:xfrm>
            <a:off x="671858" y="2550689"/>
            <a:ext cx="5131064" cy="341647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E43D1D8E-6021-486A-ADB4-C085981A7608}"/>
              </a:ext>
            </a:extLst>
          </p:cNvPr>
          <p:cNvPicPr>
            <a:picLocks noChangeAspect="1"/>
          </p:cNvPicPr>
          <p:nvPr/>
        </p:nvPicPr>
        <p:blipFill>
          <a:blip r:embed="rId5"/>
          <a:stretch>
            <a:fillRect/>
          </a:stretch>
        </p:blipFill>
        <p:spPr>
          <a:xfrm>
            <a:off x="5670265" y="2551389"/>
            <a:ext cx="5550185" cy="3479979"/>
          </a:xfrm>
          <a:prstGeom prst="rect">
            <a:avLst/>
          </a:prstGeom>
        </p:spPr>
      </p:pic>
    </p:spTree>
    <p:extLst>
      <p:ext uri="{BB962C8B-B14F-4D97-AF65-F5344CB8AC3E}">
        <p14:creationId xmlns:p14="http://schemas.microsoft.com/office/powerpoint/2010/main" val="119900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88CD2-9630-4082-958D-309BE3078E52}"/>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CF3AD010-52BE-4D19-AC22-BAF4EEC9D425}"/>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964B97C-8295-4B7D-AEEB-C49478BBA3A7}"/>
              </a:ext>
            </a:extLst>
          </p:cNvPr>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6" name="Title 5">
            <a:extLst>
              <a:ext uri="{FF2B5EF4-FFF2-40B4-BE49-F238E27FC236}">
                <a16:creationId xmlns:a16="http://schemas.microsoft.com/office/drawing/2014/main" id="{C05C05EA-DD9B-4C31-8BAE-848311BECCBF}"/>
              </a:ext>
            </a:extLst>
          </p:cNvPr>
          <p:cNvSpPr>
            <a:spLocks noGrp="1"/>
          </p:cNvSpPr>
          <p:nvPr>
            <p:ph type="title"/>
          </p:nvPr>
        </p:nvSpPr>
        <p:spPr>
          <a:xfrm>
            <a:off x="1704513" y="700160"/>
            <a:ext cx="9649287" cy="1325563"/>
          </a:xfrm>
        </p:spPr>
        <p:txBody>
          <a:bodyPr>
            <a:normAutofit/>
          </a:bodyPr>
          <a:lstStyle/>
          <a:p>
            <a:r>
              <a:rPr lang="en-US" dirty="0"/>
              <a:t>Sharpe Ratios – Risk-Adjusting Each Portfolio</a:t>
            </a:r>
          </a:p>
        </p:txBody>
      </p:sp>
      <p:pic>
        <p:nvPicPr>
          <p:cNvPr id="9" name="Picture Placeholder 39" descr="Building icon">
            <a:extLst>
              <a:ext uri="{FF2B5EF4-FFF2-40B4-BE49-F238E27FC236}">
                <a16:creationId xmlns:a16="http://schemas.microsoft.com/office/drawing/2014/main" id="{0876B5F4-6641-4BC7-8101-D7603F7A2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8" name="TextBox 7">
            <a:extLst>
              <a:ext uri="{FF2B5EF4-FFF2-40B4-BE49-F238E27FC236}">
                <a16:creationId xmlns:a16="http://schemas.microsoft.com/office/drawing/2014/main" id="{7D110212-73BF-493F-8469-75921A23A8FE}"/>
              </a:ext>
            </a:extLst>
          </p:cNvPr>
          <p:cNvSpPr txBox="1"/>
          <p:nvPr/>
        </p:nvSpPr>
        <p:spPr>
          <a:xfrm>
            <a:off x="230819" y="3123437"/>
            <a:ext cx="569058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Given the volatility introduced by COVID-19, Harold wants to also know the inherent riskiness of each projected portfolio as well.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calculated Sharpe ratios for each component of each portfolio and drew the following conclusions:</a:t>
            </a:r>
            <a:br>
              <a:rPr lang="en-US" dirty="0"/>
            </a:br>
            <a:r>
              <a:rPr lang="en-US" dirty="0"/>
              <a:t>The post-COVID-19 Sharpe ratios are: Communications (1.42), Financials (1.34), Hedge (1.29), Food (0.70), Pharma (0.31).  This suggests returns carry inherently less risk in the Communications, Financials and Hedge portfolio than Food and Pharma. </a:t>
            </a:r>
          </a:p>
          <a:p>
            <a:endParaRPr lang="en-US" dirty="0"/>
          </a:p>
        </p:txBody>
      </p:sp>
      <p:sp>
        <p:nvSpPr>
          <p:cNvPr id="10" name="TextBox 9">
            <a:extLst>
              <a:ext uri="{FF2B5EF4-FFF2-40B4-BE49-F238E27FC236}">
                <a16:creationId xmlns:a16="http://schemas.microsoft.com/office/drawing/2014/main" id="{425B3280-E7C3-479B-843D-80C98E9251D0}"/>
              </a:ext>
            </a:extLst>
          </p:cNvPr>
          <p:cNvSpPr txBox="1"/>
          <p:nvPr/>
        </p:nvSpPr>
        <p:spPr>
          <a:xfrm>
            <a:off x="6631620" y="3429000"/>
            <a:ext cx="497149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COVID-19 reduced portfolio Sharpe ratios by an average -0.44. Communication Services (-0.97) and Financials (-0.94) declined the most followed by Hedge (-0.48), Food (-0.32) and Pharma (-0.01).</a:t>
            </a:r>
            <a:br>
              <a:rPr lang="en-US" dirty="0"/>
            </a:br>
            <a:endParaRPr lang="en-US" dirty="0"/>
          </a:p>
        </p:txBody>
      </p:sp>
    </p:spTree>
    <p:extLst>
      <p:ext uri="{BB962C8B-B14F-4D97-AF65-F5344CB8AC3E}">
        <p14:creationId xmlns:p14="http://schemas.microsoft.com/office/powerpoint/2010/main" val="696651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p:nvPr>
        </p:nvSpPr>
        <p:spPr>
          <a:xfrm>
            <a:off x="6096000" y="2920591"/>
            <a:ext cx="4405067" cy="583360"/>
          </a:xfrm>
        </p:spPr>
        <p:txBody>
          <a:bodyPr>
            <a:normAutofit/>
          </a:bodyPr>
          <a:lstStyle/>
          <a:p>
            <a:r>
              <a:rPr lang="en-US" sz="3200" dirty="0">
                <a:latin typeface="Cambria" panose="02040503050406030204" pitchFamily="18" charset="0"/>
                <a:ea typeface="Cambria" panose="02040503050406030204" pitchFamily="18" charset="0"/>
              </a:rPr>
              <a:t>Harold’s Predicament</a:t>
            </a:r>
          </a:p>
        </p:txBody>
      </p:sp>
      <p:sp>
        <p:nvSpPr>
          <p:cNvPr id="2" name="Date Placeholder 1">
            <a:extLst>
              <a:ext uri="{FF2B5EF4-FFF2-40B4-BE49-F238E27FC236}">
                <a16:creationId xmlns:a16="http://schemas.microsoft.com/office/drawing/2014/main" id="{5BC02FA8-3560-4407-B02A-78AB9FA259B5}"/>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C429B9E1-3BE6-46D1-8CAB-46B3467D83BD}"/>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pic>
        <p:nvPicPr>
          <p:cNvPr id="13" name="Picture Placeholder 12" descr="A picture containing table, stop, sitting, lit&#10;&#10;Description automatically generated">
            <a:extLst>
              <a:ext uri="{FF2B5EF4-FFF2-40B4-BE49-F238E27FC236}">
                <a16:creationId xmlns:a16="http://schemas.microsoft.com/office/drawing/2014/main" id="{C3FD488D-4669-42D9-8796-D71BA6AA10CE}"/>
              </a:ext>
            </a:extLst>
          </p:cNvPr>
          <p:cNvPicPr>
            <a:picLocks noGrp="1" noChangeAspect="1"/>
          </p:cNvPicPr>
          <p:nvPr>
            <p:ph type="pic" sz="quarter" idx="14"/>
          </p:nvPr>
        </p:nvPicPr>
        <p:blipFill>
          <a:blip r:embed="rId2"/>
          <a:srcRect l="11144" r="11144"/>
          <a:stretch>
            <a:fillRect/>
          </a:stretch>
        </p:blipFill>
        <p:spPr>
          <a:xfrm>
            <a:off x="219075" y="974725"/>
            <a:ext cx="5595938" cy="4800600"/>
          </a:xfrm>
        </p:spPr>
      </p:pic>
      <p:sp>
        <p:nvSpPr>
          <p:cNvPr id="15" name="Text Placeholder 14">
            <a:extLst>
              <a:ext uri="{FF2B5EF4-FFF2-40B4-BE49-F238E27FC236}">
                <a16:creationId xmlns:a16="http://schemas.microsoft.com/office/drawing/2014/main" id="{158BCA20-207A-43C6-B65F-6C2615DCC1C6}"/>
              </a:ext>
            </a:extLst>
          </p:cNvPr>
          <p:cNvSpPr>
            <a:spLocks noGrp="1"/>
          </p:cNvSpPr>
          <p:nvPr>
            <p:ph type="body" idx="1"/>
          </p:nvPr>
        </p:nvSpPr>
        <p:spPr>
          <a:xfrm>
            <a:off x="6096000" y="3852909"/>
            <a:ext cx="5356194" cy="1922416"/>
          </a:xfrm>
        </p:spPr>
        <p:txBody>
          <a:bodyPr>
            <a:normAutofit fontScale="32500" lnSpcReduction="20000"/>
          </a:bodyPr>
          <a:lstStyle/>
          <a:p>
            <a:r>
              <a:rPr lang="en-US" sz="4900" dirty="0">
                <a:latin typeface="Cambria" panose="02040503050406030204" pitchFamily="18" charset="0"/>
                <a:ea typeface="Cambria" panose="02040503050406030204" pitchFamily="18" charset="0"/>
              </a:rPr>
              <a:t>Harold is evaluating his portfolio at the end of April and believes the market volatility in March and April present a strong short-term investing opportunity. He believes the market trajectory will be positive as the economy rebounds and state lockdowns lift. He is not dependent on this portfolio’s returns for current income needs and is most interested in the best aggregate return over the next few months for US-listed companies. He wants to test the projected returns of several possible, 4-investment portfolios with an initial investment of $10,000.</a:t>
            </a:r>
          </a:p>
          <a:p>
            <a:endParaRPr lang="en-US" dirty="0"/>
          </a:p>
        </p:txBody>
      </p:sp>
    </p:spTree>
    <p:extLst>
      <p:ext uri="{BB962C8B-B14F-4D97-AF65-F5344CB8AC3E}">
        <p14:creationId xmlns:p14="http://schemas.microsoft.com/office/powerpoint/2010/main" val="2008601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a16="http://schemas.microsoft.com/office/drawing/2014/main"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sp>
        <p:nvSpPr>
          <p:cNvPr id="5" name="Title 4">
            <a:extLst>
              <a:ext uri="{FF2B5EF4-FFF2-40B4-BE49-F238E27FC236}">
                <a16:creationId xmlns:a16="http://schemas.microsoft.com/office/drawing/2014/main" id="{0726947E-2FAB-418C-8C21-3B37792626F9}"/>
              </a:ext>
            </a:extLst>
          </p:cNvPr>
          <p:cNvSpPr>
            <a:spLocks noGrp="1"/>
          </p:cNvSpPr>
          <p:nvPr>
            <p:ph type="title"/>
          </p:nvPr>
        </p:nvSpPr>
        <p:spPr>
          <a:xfrm>
            <a:off x="5589973" y="197181"/>
            <a:ext cx="5267789" cy="868139"/>
          </a:xfrm>
        </p:spPr>
        <p:txBody>
          <a:bodyPr/>
          <a:lstStyle/>
          <a:p>
            <a:r>
              <a:rPr lang="en-US" dirty="0"/>
              <a:t>CONCLUSIONS</a:t>
            </a:r>
          </a:p>
        </p:txBody>
      </p:sp>
      <p:sp>
        <p:nvSpPr>
          <p:cNvPr id="6" name="Text Placeholder 5">
            <a:extLst>
              <a:ext uri="{FF2B5EF4-FFF2-40B4-BE49-F238E27FC236}">
                <a16:creationId xmlns:a16="http://schemas.microsoft.com/office/drawing/2014/main" id="{A8AAB1F4-27F4-4B2A-A912-9E212860537F}"/>
              </a:ext>
            </a:extLst>
          </p:cNvPr>
          <p:cNvSpPr>
            <a:spLocks noGrp="1"/>
          </p:cNvSpPr>
          <p:nvPr>
            <p:ph type="body" idx="1"/>
          </p:nvPr>
        </p:nvSpPr>
        <p:spPr>
          <a:xfrm>
            <a:off x="5589972" y="1313896"/>
            <a:ext cx="5356195" cy="1402672"/>
          </a:xfrm>
        </p:spPr>
        <p:txBody>
          <a:bodyPr>
            <a:normAutofit fontScale="92500" lnSpcReduction="10000"/>
          </a:bodyPr>
          <a:lstStyle/>
          <a:p>
            <a:r>
              <a:rPr lang="en-US" dirty="0"/>
              <a:t>Option 1: If Harold confirms he wants to stretch for the highest potential return over the next three months, he should select the HEDGE portfolio. </a:t>
            </a:r>
          </a:p>
          <a:p>
            <a:r>
              <a:rPr lang="en-US" dirty="0"/>
              <a:t>Monte Carlo simulations showed the upper bound of the 90% confidence interval range at $15,294 which was the highest among the five portfolios. </a:t>
            </a:r>
          </a:p>
          <a:p>
            <a:endParaRPr lang="en-US" dirty="0"/>
          </a:p>
        </p:txBody>
      </p:sp>
      <p:sp>
        <p:nvSpPr>
          <p:cNvPr id="2" name="Date Placeholder 1">
            <a:extLst>
              <a:ext uri="{FF2B5EF4-FFF2-40B4-BE49-F238E27FC236}">
                <a16:creationId xmlns:a16="http://schemas.microsoft.com/office/drawing/2014/main" id="{DDA376B7-AF38-415A-A7A0-8E8934DBE26F}"/>
              </a:ext>
            </a:extLst>
          </p:cNvPr>
          <p:cNvSpPr>
            <a:spLocks noGrp="1"/>
          </p:cNvSpPr>
          <p:nvPr>
            <p:ph type="dt" sz="half" idx="10"/>
          </p:nvPr>
        </p:nvSpPr>
        <p:spPr/>
        <p:txBody>
          <a:bodyPr/>
          <a:lstStyle/>
          <a:p>
            <a:r>
              <a:rPr lang="en-US"/>
              <a:t>2020-05-05</a:t>
            </a:r>
            <a:endParaRPr lang="en-US" dirty="0"/>
          </a:p>
        </p:txBody>
      </p:sp>
      <p:sp>
        <p:nvSpPr>
          <p:cNvPr id="3" name="Footer Placeholder 2">
            <a:extLst>
              <a:ext uri="{FF2B5EF4-FFF2-40B4-BE49-F238E27FC236}">
                <a16:creationId xmlns:a16="http://schemas.microsoft.com/office/drawing/2014/main" id="{4D3CA7F4-70FA-4B91-9A08-DC4A6FDFD1CA}"/>
              </a:ext>
            </a:extLst>
          </p:cNvPr>
          <p:cNvSpPr>
            <a:spLocks noGrp="1"/>
          </p:cNvSpPr>
          <p:nvPr>
            <p:ph type="ftr" sz="quarter" idx="11"/>
          </p:nvPr>
        </p:nvSpPr>
        <p:spPr/>
        <p:txBody>
          <a:bodyPr/>
          <a:lstStyle/>
          <a:p>
            <a:r>
              <a:rPr lang="en-US"/>
              <a:t>Project One</a:t>
            </a:r>
            <a:endParaRPr lang="en-US" dirty="0"/>
          </a:p>
        </p:txBody>
      </p:sp>
      <p:sp>
        <p:nvSpPr>
          <p:cNvPr id="4" name="Slide Number Placeholder 3">
            <a:extLst>
              <a:ext uri="{FF2B5EF4-FFF2-40B4-BE49-F238E27FC236}">
                <a16:creationId xmlns:a16="http://schemas.microsoft.com/office/drawing/2014/main" id="{A2CD9E05-3F77-4460-996C-81E48C9C9302}"/>
              </a:ext>
            </a:extLst>
          </p:cNvPr>
          <p:cNvSpPr>
            <a:spLocks noGrp="1"/>
          </p:cNvSpPr>
          <p:nvPr>
            <p:ph type="sldNum" sz="quarter" idx="12"/>
          </p:nvPr>
        </p:nvSpPr>
        <p:spPr/>
        <p:txBody>
          <a:bodyPr/>
          <a:lstStyle/>
          <a:p>
            <a:fld id="{D9BB3731-526F-4638-85F8-715D717FFC12}" type="slidenum">
              <a:rPr lang="en-US" smtClean="0"/>
              <a:pPr/>
              <a:t>20</a:t>
            </a:fld>
            <a:endParaRPr lang="en-US" dirty="0"/>
          </a:p>
        </p:txBody>
      </p:sp>
      <p:sp>
        <p:nvSpPr>
          <p:cNvPr id="10" name="Text Placeholder 5">
            <a:extLst>
              <a:ext uri="{FF2B5EF4-FFF2-40B4-BE49-F238E27FC236}">
                <a16:creationId xmlns:a16="http://schemas.microsoft.com/office/drawing/2014/main" id="{B65DDCC4-5044-4564-8D0E-781B3FF6D83C}"/>
              </a:ext>
            </a:extLst>
          </p:cNvPr>
          <p:cNvSpPr txBox="1">
            <a:spLocks/>
          </p:cNvSpPr>
          <p:nvPr/>
        </p:nvSpPr>
        <p:spPr>
          <a:xfrm>
            <a:off x="5502674" y="3282669"/>
            <a:ext cx="5949520" cy="2097199"/>
          </a:xfrm>
          <a:prstGeom prst="rect">
            <a:avLst/>
          </a:prstGeom>
        </p:spPr>
        <p:txBody>
          <a:bodyPr vert="horz" lIns="0" tIns="0" rIns="0" bIns="0" rtlCol="0" anchor="b">
            <a:normAutofit fontScale="92500" lnSpcReduction="20000"/>
          </a:bodyPr>
          <a:lstStyle>
            <a:lvl1pPr marL="0" indent="0" algn="l" defTabSz="914400" rtl="0" eaLnBrk="1" latinLnBrk="0" hangingPunct="1">
              <a:lnSpc>
                <a:spcPct val="90000"/>
              </a:lnSpc>
              <a:spcBef>
                <a:spcPts val="1000"/>
              </a:spcBef>
              <a:buClr>
                <a:schemeClr val="bg2"/>
              </a:buClr>
              <a:buFont typeface="Wingdings" pitchFamily="2" charset="2"/>
              <a:buNone/>
              <a:defRPr sz="1800" b="1" i="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Option 2: If Harold wants to limit the potential for losses over the next three months, he should select the PHARMA portfolio.</a:t>
            </a:r>
          </a:p>
          <a:p>
            <a:r>
              <a:rPr lang="en-US" dirty="0"/>
              <a:t>Monte Carlo simulations showed the lower bound of the 90% confidence interval range at $9,214 which was the highest among the five portfolios. It also has the tightest band between bounds with a spread of only $2,265. Though the ranges of the confidence intervals compare closely with Communication Services and Financials, the significant drop in Sharpe ratios experienced by these two portfolios made Pharma the clear winner in a maximum lower-bound strategy.</a:t>
            </a:r>
          </a:p>
          <a:p>
            <a:endParaRPr lang="en-US" dirty="0"/>
          </a:p>
        </p:txBody>
      </p:sp>
    </p:spTree>
    <p:extLst>
      <p:ext uri="{BB962C8B-B14F-4D97-AF65-F5344CB8AC3E}">
        <p14:creationId xmlns:p14="http://schemas.microsoft.com/office/powerpoint/2010/main" val="4011904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9" y="295742"/>
            <a:ext cx="5262327" cy="1357508"/>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Communication Services – The “__Remotely” Portfolio</a:t>
            </a:r>
            <a:br>
              <a:rPr lang="en-US" dirty="0"/>
            </a:b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0" y="1527292"/>
            <a:ext cx="6807200" cy="3266650"/>
          </a:xfrm>
        </p:spPr>
        <p:txBody>
          <a:bodyPr>
            <a:normAutofit fontScale="92500" lnSpcReduction="20000"/>
          </a:bodyPr>
          <a:lstStyle/>
          <a:p>
            <a:r>
              <a:rPr lang="en-US" dirty="0"/>
              <a:t>Components: </a:t>
            </a:r>
          </a:p>
          <a:p>
            <a:r>
              <a:rPr lang="en-US" dirty="0"/>
              <a:t>AT&amp;T, T, $213 billion market capitalization</a:t>
            </a:r>
          </a:p>
          <a:p>
            <a:r>
              <a:rPr lang="en-US" dirty="0"/>
              <a:t>Charter Communications, CHTR, $120 billion </a:t>
            </a:r>
          </a:p>
          <a:p>
            <a:r>
              <a:rPr lang="en-US" dirty="0"/>
              <a:t>Comcast, CMCSA, $170 billion </a:t>
            </a:r>
          </a:p>
          <a:p>
            <a:r>
              <a:rPr lang="en-US" dirty="0"/>
              <a:t>Verizon Communications, VZ, $ 235 billion  </a:t>
            </a:r>
          </a:p>
          <a:p>
            <a:r>
              <a:rPr lang="en-US" dirty="0"/>
              <a:t>Investment Thesis: Harold suspects the mass shift to working, studying, entertaining remotely from home will not subside immediately. Even as the lockdowns are removed, the lack of a vaccine and potential reticence on the part of employers, schools and other businesses to return to pre-COVID-19 operating procedures may fail to materialize right away. Harold thinks a communications services portfolio consisting of the two dominant cell phone carriers (T &amp; VZ) as well as and two leading national cable providers (CMCSA &amp; CHTR) should benefit from this trend and potentially outperform the broader market. </a:t>
            </a:r>
          </a:p>
          <a:p>
            <a:endParaRPr lang="en-US" dirty="0"/>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10" name="Picture 9">
            <a:extLst>
              <a:ext uri="{FF2B5EF4-FFF2-40B4-BE49-F238E27FC236}">
                <a16:creationId xmlns:a16="http://schemas.microsoft.com/office/drawing/2014/main" id="{592A68A2-4310-41DC-89E1-30F886110F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76842" y="769028"/>
            <a:ext cx="1668780" cy="685800"/>
          </a:xfrm>
          <a:prstGeom prst="rect">
            <a:avLst/>
          </a:prstGeom>
          <a:noFill/>
          <a:ln>
            <a:noFill/>
          </a:ln>
        </p:spPr>
      </p:pic>
      <p:pic>
        <p:nvPicPr>
          <p:cNvPr id="11" name="Picture 10">
            <a:extLst>
              <a:ext uri="{FF2B5EF4-FFF2-40B4-BE49-F238E27FC236}">
                <a16:creationId xmlns:a16="http://schemas.microsoft.com/office/drawing/2014/main" id="{D9E73912-D3F9-40B5-9F93-11F70DA13B8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76842" y="1706180"/>
            <a:ext cx="2095500" cy="662940"/>
          </a:xfrm>
          <a:prstGeom prst="rect">
            <a:avLst/>
          </a:prstGeom>
          <a:noFill/>
          <a:ln>
            <a:noFill/>
          </a:ln>
        </p:spPr>
      </p:pic>
      <p:pic>
        <p:nvPicPr>
          <p:cNvPr id="12" name="Picture 11">
            <a:extLst>
              <a:ext uri="{FF2B5EF4-FFF2-40B4-BE49-F238E27FC236}">
                <a16:creationId xmlns:a16="http://schemas.microsoft.com/office/drawing/2014/main" id="{3A41B673-AF9D-4A68-B054-2464E6BA0BA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47567" y="3897926"/>
            <a:ext cx="2095500" cy="464820"/>
          </a:xfrm>
          <a:prstGeom prst="rect">
            <a:avLst/>
          </a:prstGeom>
          <a:noFill/>
          <a:ln>
            <a:noFill/>
          </a:ln>
        </p:spPr>
      </p:pic>
      <p:pic>
        <p:nvPicPr>
          <p:cNvPr id="13" name="Picture 12">
            <a:extLst>
              <a:ext uri="{FF2B5EF4-FFF2-40B4-BE49-F238E27FC236}">
                <a16:creationId xmlns:a16="http://schemas.microsoft.com/office/drawing/2014/main" id="{15678803-82E3-4F2E-A485-6FA15D9132B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178891" y="2760143"/>
            <a:ext cx="2095500" cy="746760"/>
          </a:xfrm>
          <a:prstGeom prst="rect">
            <a:avLst/>
          </a:prstGeom>
          <a:noFill/>
          <a:ln>
            <a:noFill/>
          </a:ln>
        </p:spPr>
      </p:pic>
    </p:spTree>
    <p:extLst>
      <p:ext uri="{BB962C8B-B14F-4D97-AF65-F5344CB8AC3E}">
        <p14:creationId xmlns:p14="http://schemas.microsoft.com/office/powerpoint/2010/main" val="943828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9" y="295742"/>
            <a:ext cx="5262327" cy="1357508"/>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Financial Services – A “Stimulating” Portfolio</a:t>
            </a:r>
            <a:br>
              <a:rPr lang="en-US" dirty="0"/>
            </a:b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0" y="1518083"/>
            <a:ext cx="7066625" cy="4216892"/>
          </a:xfrm>
        </p:spPr>
        <p:txBody>
          <a:bodyPr>
            <a:normAutofit fontScale="85000" lnSpcReduction="10000"/>
          </a:bodyPr>
          <a:lstStyle/>
          <a:p>
            <a:r>
              <a:rPr lang="en-US" dirty="0"/>
              <a:t>Components: </a:t>
            </a:r>
          </a:p>
          <a:p>
            <a:r>
              <a:rPr lang="en-US" dirty="0"/>
              <a:t>Bank of America, BAC, $200 billion market capitalization</a:t>
            </a:r>
          </a:p>
          <a:p>
            <a:r>
              <a:rPr lang="en-US" dirty="0"/>
              <a:t>Goldman Sachs, GS, $600 billion</a:t>
            </a:r>
          </a:p>
          <a:p>
            <a:r>
              <a:rPr lang="en-US" dirty="0"/>
              <a:t>PayPal, PYPL, $170 billion</a:t>
            </a:r>
          </a:p>
          <a:p>
            <a:r>
              <a:rPr lang="en-US" dirty="0"/>
              <a:t>Visa, V, $ 235 billion  </a:t>
            </a:r>
          </a:p>
          <a:p>
            <a:r>
              <a:rPr lang="en-US" dirty="0"/>
              <a:t>Investment Thesis: While Harold is concerned about the long-term effect of the $2.8 trillion in aggregate fiscal stimulus (so far) and $2.5 trillion expansion of the Federal Reserve balance sheet to support the economy during the pandemic, he believes the enormous infusion of liquidity and fiscal relief could make financials a compelling sector to invest in for the short-term. Banks have been provided $669 billion in Treasury-backed, forgivable small business loans to disburse and will be central to a broader recovery. Harold chose BAC as it is the universal bank with the widest footprint. Online payments leader PYPL and V, the world’s largest credit card provider, offer ample exposure to the increasing shift to online and digital purchases. A significant improvement in consumer spending from extremely low levels during the depths of the crisis should boost these stocks strongly. The economic disruption could also accelerate M&amp;A as firms may be forced to combine to shore up damaged balance sheets and extract cost efficiencies while the regulatory environment is favorable. The world’s leading pure-play investment bank, GS, was added to help the portfolio benefit from this trend.</a:t>
            </a:r>
          </a:p>
          <a:p>
            <a:endParaRPr lang="en-US" dirty="0"/>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4</a:t>
            </a:fld>
            <a:endParaRPr lang="en-US" dirty="0"/>
          </a:p>
        </p:txBody>
      </p:sp>
      <p:pic>
        <p:nvPicPr>
          <p:cNvPr id="14" name="Picture 13">
            <a:extLst>
              <a:ext uri="{FF2B5EF4-FFF2-40B4-BE49-F238E27FC236}">
                <a16:creationId xmlns:a16="http://schemas.microsoft.com/office/drawing/2014/main" id="{F9C93D72-A8E3-441B-8412-E6895A688C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83077" y="967838"/>
            <a:ext cx="2095500" cy="205740"/>
          </a:xfrm>
          <a:prstGeom prst="rect">
            <a:avLst/>
          </a:prstGeom>
          <a:noFill/>
          <a:ln>
            <a:noFill/>
          </a:ln>
        </p:spPr>
      </p:pic>
      <p:pic>
        <p:nvPicPr>
          <p:cNvPr id="15" name="Picture 14">
            <a:extLst>
              <a:ext uri="{FF2B5EF4-FFF2-40B4-BE49-F238E27FC236}">
                <a16:creationId xmlns:a16="http://schemas.microsoft.com/office/drawing/2014/main" id="{7AF0D586-3A29-470B-923F-B56543649E4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401604" y="1653250"/>
            <a:ext cx="1188720" cy="1188720"/>
          </a:xfrm>
          <a:prstGeom prst="rect">
            <a:avLst/>
          </a:prstGeom>
          <a:noFill/>
          <a:ln>
            <a:noFill/>
          </a:ln>
        </p:spPr>
      </p:pic>
      <p:pic>
        <p:nvPicPr>
          <p:cNvPr id="16" name="Picture 15">
            <a:extLst>
              <a:ext uri="{FF2B5EF4-FFF2-40B4-BE49-F238E27FC236}">
                <a16:creationId xmlns:a16="http://schemas.microsoft.com/office/drawing/2014/main" id="{235798D1-95C8-4234-9D66-4480499922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83077" y="3210461"/>
            <a:ext cx="2194560" cy="579120"/>
          </a:xfrm>
          <a:prstGeom prst="rect">
            <a:avLst/>
          </a:prstGeom>
          <a:noFill/>
          <a:ln>
            <a:noFill/>
          </a:ln>
        </p:spPr>
      </p:pic>
      <p:pic>
        <p:nvPicPr>
          <p:cNvPr id="17" name="Picture 16">
            <a:extLst>
              <a:ext uri="{FF2B5EF4-FFF2-40B4-BE49-F238E27FC236}">
                <a16:creationId xmlns:a16="http://schemas.microsoft.com/office/drawing/2014/main" id="{C5A2DE12-778F-4AFF-94C8-FA6D69BEE1C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312352" y="4223810"/>
            <a:ext cx="1668780" cy="541020"/>
          </a:xfrm>
          <a:prstGeom prst="rect">
            <a:avLst/>
          </a:prstGeom>
          <a:noFill/>
          <a:ln>
            <a:noFill/>
          </a:ln>
        </p:spPr>
      </p:pic>
    </p:spTree>
    <p:extLst>
      <p:ext uri="{BB962C8B-B14F-4D97-AF65-F5344CB8AC3E}">
        <p14:creationId xmlns:p14="http://schemas.microsoft.com/office/powerpoint/2010/main" val="279904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8" y="295742"/>
            <a:ext cx="6977374" cy="1011495"/>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Food – An “Essential” Portfolio</a:t>
            </a:r>
            <a:br>
              <a:rPr lang="en-US" dirty="0"/>
            </a:b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334978" y="869151"/>
            <a:ext cx="6720396" cy="3639843"/>
          </a:xfrm>
        </p:spPr>
        <p:txBody>
          <a:bodyPr>
            <a:normAutofit fontScale="92500" lnSpcReduction="10000"/>
          </a:bodyPr>
          <a:lstStyle/>
          <a:p>
            <a:r>
              <a:rPr lang="en-US" dirty="0"/>
              <a:t>Components: </a:t>
            </a:r>
          </a:p>
          <a:p>
            <a:r>
              <a:rPr lang="en-US" dirty="0"/>
              <a:t>Archer Daniels Midland, ADM, $20 billion market capitalization</a:t>
            </a:r>
          </a:p>
          <a:p>
            <a:r>
              <a:rPr lang="en-US" dirty="0"/>
              <a:t>ConAgra, CAG, $16 billion </a:t>
            </a:r>
          </a:p>
          <a:p>
            <a:r>
              <a:rPr lang="en-US" dirty="0"/>
              <a:t>Hormel, HRL, $25 billion </a:t>
            </a:r>
          </a:p>
          <a:p>
            <a:r>
              <a:rPr lang="en-US" dirty="0"/>
              <a:t>Tyson Foods, TSN, $ 22 billion  </a:t>
            </a:r>
          </a:p>
          <a:p>
            <a:r>
              <a:rPr lang="en-US" dirty="0"/>
              <a:t>Investment Thesis: In a time of segmenting workers by ‘essential’ or ‘non-essential’, Harold thinks a purely non-discretionary industry like food has the potential to generate strong performance whether the economy struggles to regain traction or not. Even if COVID-19 has shifted consumption away from restaurants and in favor of grocery stores and delivery services. Accordingly, Harold two dominant food processing companies (ADM, TSN) and two major packaged foods companies (CAG, HRL). </a:t>
            </a:r>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5</a:t>
            </a:fld>
            <a:endParaRPr lang="en-US" dirty="0"/>
          </a:p>
        </p:txBody>
      </p:sp>
      <p:pic>
        <p:nvPicPr>
          <p:cNvPr id="11" name="Picture 10">
            <a:extLst>
              <a:ext uri="{FF2B5EF4-FFF2-40B4-BE49-F238E27FC236}">
                <a16:creationId xmlns:a16="http://schemas.microsoft.com/office/drawing/2014/main" id="{92214E51-E207-44D1-B971-C252C0A87D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58202" y="446387"/>
            <a:ext cx="1211580" cy="1419860"/>
          </a:xfrm>
          <a:prstGeom prst="rect">
            <a:avLst/>
          </a:prstGeom>
          <a:noFill/>
          <a:ln>
            <a:noFill/>
          </a:ln>
        </p:spPr>
      </p:pic>
      <p:pic>
        <p:nvPicPr>
          <p:cNvPr id="12" name="Picture 11">
            <a:extLst>
              <a:ext uri="{FF2B5EF4-FFF2-40B4-BE49-F238E27FC236}">
                <a16:creationId xmlns:a16="http://schemas.microsoft.com/office/drawing/2014/main" id="{04896D71-3505-4ECB-803F-97F11882FB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06107" y="2164080"/>
            <a:ext cx="1715770" cy="1264920"/>
          </a:xfrm>
          <a:prstGeom prst="rect">
            <a:avLst/>
          </a:prstGeom>
          <a:noFill/>
          <a:ln>
            <a:noFill/>
          </a:ln>
        </p:spPr>
      </p:pic>
      <p:pic>
        <p:nvPicPr>
          <p:cNvPr id="13" name="Picture 12">
            <a:extLst>
              <a:ext uri="{FF2B5EF4-FFF2-40B4-BE49-F238E27FC236}">
                <a16:creationId xmlns:a16="http://schemas.microsoft.com/office/drawing/2014/main" id="{87409029-F329-4994-A1EC-3029C8A3EA68}"/>
              </a:ext>
            </a:extLst>
          </p:cNvPr>
          <p:cNvPicPr/>
          <p:nvPr/>
        </p:nvPicPr>
        <p:blipFill rotWithShape="1">
          <a:blip r:embed="rId4">
            <a:extLst>
              <a:ext uri="{28A0092B-C50C-407E-A947-70E740481C1C}">
                <a14:useLocalDpi xmlns:a14="http://schemas.microsoft.com/office/drawing/2010/main" val="0"/>
              </a:ext>
            </a:extLst>
          </a:blip>
          <a:srcRect l="30039" r="29512" b="-2227"/>
          <a:stretch/>
        </p:blipFill>
        <p:spPr bwMode="auto">
          <a:xfrm>
            <a:off x="7661022" y="3824204"/>
            <a:ext cx="1805940" cy="701040"/>
          </a:xfrm>
          <a:prstGeom prst="rect">
            <a:avLst/>
          </a:prstGeom>
          <a:noFill/>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870F8929-D677-4AB6-8A64-3B02E7610F3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489838" y="4834964"/>
            <a:ext cx="1917065" cy="739140"/>
          </a:xfrm>
          <a:prstGeom prst="rect">
            <a:avLst/>
          </a:prstGeom>
          <a:noFill/>
          <a:ln>
            <a:noFill/>
          </a:ln>
        </p:spPr>
      </p:pic>
    </p:spTree>
    <p:extLst>
      <p:ext uri="{BB962C8B-B14F-4D97-AF65-F5344CB8AC3E}">
        <p14:creationId xmlns:p14="http://schemas.microsoft.com/office/powerpoint/2010/main" val="100531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9" y="295742"/>
            <a:ext cx="8089930" cy="1089175"/>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sz="4000" dirty="0">
                <a:latin typeface="Cambria" panose="02040503050406030204" pitchFamily="18" charset="0"/>
                <a:ea typeface="Cambria" panose="02040503050406030204" pitchFamily="18" charset="0"/>
              </a:rPr>
              <a:t>Pharma</a:t>
            </a:r>
            <a:r>
              <a:rPr lang="en-US" dirty="0">
                <a:latin typeface="Cambria" panose="02040503050406030204" pitchFamily="18" charset="0"/>
                <a:ea typeface="Cambria" panose="02040503050406030204" pitchFamily="18" charset="0"/>
              </a:rPr>
              <a:t> – The “Pandemic-Proof” Portfolio</a:t>
            </a:r>
            <a:br>
              <a:rPr lang="en-US" dirty="0"/>
            </a:b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0" y="1173578"/>
            <a:ext cx="7066625" cy="4216892"/>
          </a:xfrm>
        </p:spPr>
        <p:txBody>
          <a:bodyPr>
            <a:normAutofit lnSpcReduction="10000"/>
          </a:bodyPr>
          <a:lstStyle/>
          <a:p>
            <a:r>
              <a:rPr lang="en-US" dirty="0"/>
              <a:t>Components: </a:t>
            </a:r>
          </a:p>
          <a:p>
            <a:r>
              <a:rPr lang="en-US" dirty="0"/>
              <a:t>Abbott Laboratories, ABT, $160 billion market capitalization</a:t>
            </a:r>
          </a:p>
          <a:p>
            <a:r>
              <a:rPr lang="en-US" dirty="0"/>
              <a:t>Johnson &amp; Johnson, JNJ, $390 billion </a:t>
            </a:r>
          </a:p>
          <a:p>
            <a:r>
              <a:rPr lang="en-US" dirty="0"/>
              <a:t>Merck, MRK, $195 billion </a:t>
            </a:r>
          </a:p>
          <a:p>
            <a:r>
              <a:rPr lang="en-US" dirty="0"/>
              <a:t>Pfizer, PFE, $210 billion  </a:t>
            </a:r>
          </a:p>
          <a:p>
            <a:r>
              <a:rPr lang="en-US" dirty="0"/>
              <a:t>Investment Thesis: Harold wants to ensure he has more than one non-discretionary portfolio option to evaluate. Like food, the pharma industry is essential and during a severe health crisis, he thinks the industry tailwinds would be strong as the country intensifies its focus on maintaining good public health. ABT, JNJ, MRK and PFE represent a wide swath of the US-based pharma sectors. However, Harold is reticent to make a specific binary bet on the winner of a vaccine to fight the SARS-coV-2 virus, which is why he excluded Gilead from the portfolio. In the event the economic recovery stalls, these leading pharma companies would also provide a strong defensive play if the market rolls over.</a:t>
            </a:r>
          </a:p>
          <a:p>
            <a:endParaRPr lang="en-US" dirty="0"/>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6</a:t>
            </a:fld>
            <a:endParaRPr lang="en-US" dirty="0"/>
          </a:p>
        </p:txBody>
      </p:sp>
      <p:pic>
        <p:nvPicPr>
          <p:cNvPr id="11" name="Picture 10">
            <a:extLst>
              <a:ext uri="{FF2B5EF4-FFF2-40B4-BE49-F238E27FC236}">
                <a16:creationId xmlns:a16="http://schemas.microsoft.com/office/drawing/2014/main" id="{74A2579C-D3B4-4E39-B97E-1C31DD3A64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91600" y="906878"/>
            <a:ext cx="2095500" cy="533400"/>
          </a:xfrm>
          <a:prstGeom prst="rect">
            <a:avLst/>
          </a:prstGeom>
          <a:noFill/>
          <a:ln>
            <a:noFill/>
          </a:ln>
        </p:spPr>
      </p:pic>
      <p:pic>
        <p:nvPicPr>
          <p:cNvPr id="12" name="Picture 11">
            <a:extLst>
              <a:ext uri="{FF2B5EF4-FFF2-40B4-BE49-F238E27FC236}">
                <a16:creationId xmlns:a16="http://schemas.microsoft.com/office/drawing/2014/main" id="{BA9DA35F-271B-4C84-A393-E4128F1BEF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19587" y="1993074"/>
            <a:ext cx="2095500" cy="403860"/>
          </a:xfrm>
          <a:prstGeom prst="rect">
            <a:avLst/>
          </a:prstGeom>
          <a:noFill/>
          <a:ln>
            <a:noFill/>
          </a:ln>
        </p:spPr>
      </p:pic>
      <p:pic>
        <p:nvPicPr>
          <p:cNvPr id="13" name="Picture 12">
            <a:extLst>
              <a:ext uri="{FF2B5EF4-FFF2-40B4-BE49-F238E27FC236}">
                <a16:creationId xmlns:a16="http://schemas.microsoft.com/office/drawing/2014/main" id="{F5D6012A-0168-49E6-B67D-CB7C600D224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991600" y="2949730"/>
            <a:ext cx="1905000" cy="571500"/>
          </a:xfrm>
          <a:prstGeom prst="rect">
            <a:avLst/>
          </a:prstGeom>
          <a:noFill/>
          <a:ln>
            <a:noFill/>
          </a:ln>
        </p:spPr>
      </p:pic>
      <p:pic>
        <p:nvPicPr>
          <p:cNvPr id="18" name="Picture 17">
            <a:extLst>
              <a:ext uri="{FF2B5EF4-FFF2-40B4-BE49-F238E27FC236}">
                <a16:creationId xmlns:a16="http://schemas.microsoft.com/office/drawing/2014/main" id="{50939928-2825-4EAA-B2AA-89FB24BC9A2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119587" y="3860381"/>
            <a:ext cx="1432560" cy="830580"/>
          </a:xfrm>
          <a:prstGeom prst="rect">
            <a:avLst/>
          </a:prstGeom>
          <a:noFill/>
          <a:ln>
            <a:noFill/>
          </a:ln>
        </p:spPr>
      </p:pic>
    </p:spTree>
    <p:extLst>
      <p:ext uri="{BB962C8B-B14F-4D97-AF65-F5344CB8AC3E}">
        <p14:creationId xmlns:p14="http://schemas.microsoft.com/office/powerpoint/2010/main" val="3638638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334979" y="295743"/>
            <a:ext cx="7841355" cy="611136"/>
          </a:xfrm>
        </p:spPr>
        <p:txBody>
          <a:bodyPr>
            <a:normAutofit fontScale="90000"/>
          </a:bodyPr>
          <a:lstStyle/>
          <a:p>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br>
              <a:rPr lang="en-US" sz="4000" dirty="0">
                <a:latin typeface="Cambria" panose="02040503050406030204" pitchFamily="18" charset="0"/>
                <a:ea typeface="Cambria" panose="02040503050406030204" pitchFamily="18" charset="0"/>
              </a:rPr>
            </a:br>
            <a:r>
              <a:rPr lang="en-US" sz="4000" dirty="0">
                <a:latin typeface="Cambria" panose="02040503050406030204" pitchFamily="18" charset="0"/>
                <a:ea typeface="Cambria" panose="02040503050406030204" pitchFamily="18" charset="0"/>
              </a:rPr>
              <a:t>Hedge</a:t>
            </a:r>
            <a:r>
              <a:rPr lang="en-US" dirty="0">
                <a:latin typeface="Cambria" panose="02040503050406030204" pitchFamily="18" charset="0"/>
                <a:ea typeface="Cambria" panose="02040503050406030204" pitchFamily="18" charset="0"/>
              </a:rPr>
              <a:t> – The “Chaos” Portfolio</a:t>
            </a:r>
            <a:endParaRPr lang="en-US" dirty="0"/>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124287" y="1173578"/>
            <a:ext cx="7324078" cy="4357210"/>
          </a:xfrm>
        </p:spPr>
        <p:txBody>
          <a:bodyPr>
            <a:normAutofit fontScale="77500" lnSpcReduction="20000"/>
          </a:bodyPr>
          <a:lstStyle/>
          <a:p>
            <a:r>
              <a:rPr lang="en-US" dirty="0"/>
              <a:t>Components: </a:t>
            </a:r>
          </a:p>
          <a:p>
            <a:r>
              <a:rPr lang="en-US" dirty="0"/>
              <a:t>Bitcoin, BTC, $165 billion market capitalization</a:t>
            </a:r>
          </a:p>
          <a:p>
            <a:r>
              <a:rPr lang="en-US" dirty="0"/>
              <a:t>Ether, ETH, $23 billion </a:t>
            </a:r>
          </a:p>
          <a:p>
            <a:r>
              <a:rPr lang="en-US" dirty="0"/>
              <a:t>SPDR Gold Shares, GLD, $42 billion </a:t>
            </a:r>
          </a:p>
          <a:p>
            <a:r>
              <a:rPr lang="en-US" dirty="0"/>
              <a:t>iShares Silver Trust, SLV, $14 billion  </a:t>
            </a:r>
          </a:p>
          <a:p>
            <a:r>
              <a:rPr lang="en-US" dirty="0"/>
              <a:t> </a:t>
            </a:r>
          </a:p>
          <a:p>
            <a:r>
              <a:rPr lang="en-US" dirty="0"/>
              <a:t>Investment Thesis: Harold insists we also test a basket of investments that could present non-correlated characteristics to portfolios with widely-held equities. He selected the two major cryptocurrencies (BTC, ETH) along with two major funds tracking major precious metals (GLD, SLV). Though Bitcoin and Ether have not surpassed high watermarks set in 2017, Harold believes this presents a good investment opportunity for the chance there is mainstream adoption and bull run. Bitcoin has a unique value proposition replicating the scarcity gold and silver but in a digital fashion. Bitcoin boasts a fixed supply cap of 21 million coins, arguably a hedge against exploding budget deficits and extreme monetary policy as evidenced by crashing Treasury yields. The Ethereum network is underway a several year transition period to move from a Proof of Work model to Proof of Stake model. To participate in Proof of Stake, holders lock their Ether in a smart contract thus lowering available circulating supply. Gold has been universally trusted as a defense against hyperinflation, chaotic monetary policy and economic uncertainty for thousands of years in addition to its use for jewelry and in some industrial applications. Though gold has traditionally been favored over silver in expressing these themes, Harold also wanted silver (SLV) represented due to the extreme 114 gold-to-silver ratio which is significantly above long-term averages in case of short-term retracement toward the 20-year average of 60.</a:t>
            </a:r>
          </a:p>
          <a:p>
            <a:endParaRPr lang="en-US" dirty="0"/>
          </a:p>
        </p:txBody>
      </p:sp>
      <p:sp>
        <p:nvSpPr>
          <p:cNvPr id="2" name="Date Placeholder 1">
            <a:extLst>
              <a:ext uri="{FF2B5EF4-FFF2-40B4-BE49-F238E27FC236}">
                <a16:creationId xmlns:a16="http://schemas.microsoft.com/office/drawing/2014/main" id="{8F6DDBE9-329C-4482-B49A-274D0E87B1E9}"/>
              </a:ext>
            </a:extLst>
          </p:cNvPr>
          <p:cNvSpPr>
            <a:spLocks noGrp="1"/>
          </p:cNvSpPr>
          <p:nvPr>
            <p:ph type="dt" sz="half" idx="10"/>
          </p:nvPr>
        </p:nvSpPr>
        <p:spPr/>
        <p:txBody>
          <a:bodyPr/>
          <a:lstStyle/>
          <a:p>
            <a:r>
              <a:rPr lang="en-US">
                <a:latin typeface="Cambria" panose="02040503050406030204" pitchFamily="18" charset="0"/>
                <a:ea typeface="Cambria" panose="02040503050406030204" pitchFamily="18" charset="0"/>
              </a:rPr>
              <a:t>2020-05-05</a:t>
            </a:r>
            <a:endParaRPr lang="en-US" dirty="0">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079651A3-B41C-436E-8A64-D3F5C1FDFE20}"/>
              </a:ext>
            </a:extLst>
          </p:cNvPr>
          <p:cNvSpPr>
            <a:spLocks noGrp="1"/>
          </p:cNvSpPr>
          <p:nvPr>
            <p:ph type="ftr" sz="quarter" idx="11"/>
          </p:nvPr>
        </p:nvSpPr>
        <p:spPr/>
        <p:txBody>
          <a:bodyPr/>
          <a:lstStyle/>
          <a:p>
            <a:r>
              <a:rPr lang="en-US">
                <a:latin typeface="Cambria" panose="02040503050406030204" pitchFamily="18" charset="0"/>
                <a:ea typeface="Cambria" panose="02040503050406030204" pitchFamily="18" charset="0"/>
              </a:rPr>
              <a:t>Project One</a:t>
            </a: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7</a:t>
            </a:fld>
            <a:endParaRPr lang="en-US" dirty="0"/>
          </a:p>
        </p:txBody>
      </p:sp>
      <p:pic>
        <p:nvPicPr>
          <p:cNvPr id="14" name="Picture 13" descr="Prevailing bitcoin logo">
            <a:extLst>
              <a:ext uri="{FF2B5EF4-FFF2-40B4-BE49-F238E27FC236}">
                <a16:creationId xmlns:a16="http://schemas.microsoft.com/office/drawing/2014/main" id="{E2AEB8B1-40AE-4F54-8C53-818B6948FB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61300" y="521711"/>
            <a:ext cx="2400300" cy="502920"/>
          </a:xfrm>
          <a:prstGeom prst="rect">
            <a:avLst/>
          </a:prstGeom>
          <a:noFill/>
          <a:ln>
            <a:noFill/>
          </a:ln>
        </p:spPr>
      </p:pic>
      <p:pic>
        <p:nvPicPr>
          <p:cNvPr id="15" name="Picture 14">
            <a:extLst>
              <a:ext uri="{FF2B5EF4-FFF2-40B4-BE49-F238E27FC236}">
                <a16:creationId xmlns:a16="http://schemas.microsoft.com/office/drawing/2014/main" id="{129D5A2C-ED7A-4A1B-82E4-93859FA9B09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06818" y="1481387"/>
            <a:ext cx="1249680" cy="1249680"/>
          </a:xfrm>
          <a:prstGeom prst="rect">
            <a:avLst/>
          </a:prstGeom>
          <a:noFill/>
          <a:ln>
            <a:noFill/>
          </a:ln>
        </p:spPr>
      </p:pic>
      <p:pic>
        <p:nvPicPr>
          <p:cNvPr id="16" name="Picture 15" descr="Au Gold/ Gold Bars - View Specifications &amp; Details of Gold Bars by ...">
            <a:extLst>
              <a:ext uri="{FF2B5EF4-FFF2-40B4-BE49-F238E27FC236}">
                <a16:creationId xmlns:a16="http://schemas.microsoft.com/office/drawing/2014/main" id="{A8DBD989-92A7-4C96-9DDE-F812BF4B99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34098" y="3150303"/>
            <a:ext cx="1595120" cy="1196340"/>
          </a:xfrm>
          <a:prstGeom prst="rect">
            <a:avLst/>
          </a:prstGeom>
          <a:noFill/>
          <a:ln>
            <a:noFill/>
          </a:ln>
        </p:spPr>
      </p:pic>
      <p:pic>
        <p:nvPicPr>
          <p:cNvPr id="17" name="Picture 16">
            <a:extLst>
              <a:ext uri="{FF2B5EF4-FFF2-40B4-BE49-F238E27FC236}">
                <a16:creationId xmlns:a16="http://schemas.microsoft.com/office/drawing/2014/main" id="{45ACB48D-64B5-4CFA-A65D-197514119D4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42938" y="4636838"/>
            <a:ext cx="2377440" cy="1479550"/>
          </a:xfrm>
          <a:prstGeom prst="rect">
            <a:avLst/>
          </a:prstGeom>
          <a:noFill/>
          <a:ln>
            <a:noFill/>
          </a:ln>
        </p:spPr>
      </p:pic>
    </p:spTree>
    <p:extLst>
      <p:ext uri="{BB962C8B-B14F-4D97-AF65-F5344CB8AC3E}">
        <p14:creationId xmlns:p14="http://schemas.microsoft.com/office/powerpoint/2010/main" val="326625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a:xfrm>
            <a:off x="363985" y="2417995"/>
            <a:ext cx="4854117" cy="892951"/>
          </a:xfrm>
        </p:spPr>
        <p:txBody>
          <a:bodyPr>
            <a:normAutofit/>
          </a:bodyPr>
          <a:lstStyle/>
          <a:p>
            <a:r>
              <a:rPr lang="en-US" sz="3200" dirty="0">
                <a:latin typeface="Cambria" panose="02040503050406030204" pitchFamily="18" charset="0"/>
                <a:ea typeface="Cambria" panose="02040503050406030204" pitchFamily="18" charset="0"/>
              </a:rPr>
              <a:t>MONTE CARLO SIMULATIONS</a:t>
            </a:r>
          </a:p>
        </p:txBody>
      </p:sp>
      <p:pic>
        <p:nvPicPr>
          <p:cNvPr id="36" name="Picture Placeholder 35" descr="House icon">
            <a:extLst>
              <a:ext uri="{FF2B5EF4-FFF2-40B4-BE49-F238E27FC236}">
                <a16:creationId xmlns:a16="http://schemas.microsoft.com/office/drawing/2014/main" id="{4B47D04C-E51A-4CB6-9B18-9D632E3010AB}"/>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p:blipFill>
        <p:spPr>
          <a:xfrm>
            <a:off x="5406592" y="2737040"/>
            <a:ext cx="731520" cy="691060"/>
          </a:xfrm>
        </p:spPr>
      </p:pic>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6284490" y="592921"/>
            <a:ext cx="4955429" cy="177158"/>
          </a:xfrm>
        </p:spPr>
        <p:txBody>
          <a:bodyPr>
            <a:normAutofit/>
          </a:bodyPr>
          <a:lstStyle/>
          <a:p>
            <a:r>
              <a:rPr lang="en-US" sz="1200" dirty="0">
                <a:latin typeface="Cambria" panose="02040503050406030204" pitchFamily="18" charset="0"/>
                <a:ea typeface="Cambria" panose="02040503050406030204" pitchFamily="18" charset="0"/>
              </a:rPr>
              <a:t>Communication Services</a:t>
            </a:r>
          </a:p>
        </p:txBody>
      </p:sp>
      <p:pic>
        <p:nvPicPr>
          <p:cNvPr id="38"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18" r="6818"/>
          <a:stretch>
            <a:fillRect/>
          </a:stretch>
        </p:blipFill>
        <p:spPr>
          <a:xfrm>
            <a:off x="5364480" y="1686475"/>
            <a:ext cx="731520" cy="731520"/>
          </a:xfrm>
        </p:spPr>
      </p:pic>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6284490" y="1784042"/>
            <a:ext cx="4955429" cy="177158"/>
          </a:xfrm>
        </p:spPr>
        <p:txBody>
          <a:bodyPr>
            <a:normAutofit/>
          </a:bodyPr>
          <a:lstStyle/>
          <a:p>
            <a:r>
              <a:rPr lang="en-US" sz="1200" dirty="0">
                <a:latin typeface="Cambria" panose="02040503050406030204" pitchFamily="18" charset="0"/>
                <a:ea typeface="Cambria" panose="02040503050406030204" pitchFamily="18" charset="0"/>
              </a:rPr>
              <a:t>Hedge</a:t>
            </a:r>
          </a:p>
        </p:txBody>
      </p:sp>
      <p:pic>
        <p:nvPicPr>
          <p:cNvPr id="40" name="Picture Placeholder 39" descr="Building icon">
            <a:extLst>
              <a:ext uri="{FF2B5EF4-FFF2-40B4-BE49-F238E27FC236}">
                <a16:creationId xmlns:a16="http://schemas.microsoft.com/office/drawing/2014/main" id="{581E6194-7E02-4563-8932-E13250B2F8D7}"/>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912" r="6912"/>
          <a:stretch>
            <a:fillRect/>
          </a:stretch>
        </p:blipFill>
        <p:spPr>
          <a:xfrm>
            <a:off x="5364480" y="445358"/>
            <a:ext cx="731520" cy="731520"/>
          </a:xfrm>
        </p:spPr>
      </p:pic>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6284490" y="2882187"/>
            <a:ext cx="4955429" cy="177158"/>
          </a:xfrm>
        </p:spPr>
        <p:txBody>
          <a:bodyPr>
            <a:normAutofit/>
          </a:bodyPr>
          <a:lstStyle/>
          <a:p>
            <a:r>
              <a:rPr lang="en-US" sz="1200" dirty="0">
                <a:latin typeface="Cambria" panose="02040503050406030204" pitchFamily="18" charset="0"/>
                <a:ea typeface="Cambria" panose="02040503050406030204" pitchFamily="18" charset="0"/>
              </a:rPr>
              <a:t>Food</a:t>
            </a:r>
          </a:p>
        </p:txBody>
      </p:sp>
      <p:pic>
        <p:nvPicPr>
          <p:cNvPr id="42" name="Picture Placeholder 41" descr="Skyscraper icon">
            <a:extLst>
              <a:ext uri="{FF2B5EF4-FFF2-40B4-BE49-F238E27FC236}">
                <a16:creationId xmlns:a16="http://schemas.microsoft.com/office/drawing/2014/main" id="{FD86819F-08DB-4109-B97C-F624E08E0BB6}"/>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912" r="6912"/>
          <a:stretch>
            <a:fillRect/>
          </a:stretch>
        </p:blipFill>
        <p:spPr>
          <a:xfrm>
            <a:off x="5364480" y="3901738"/>
            <a:ext cx="731520" cy="731520"/>
          </a:xfrm>
        </p:spPr>
      </p:pic>
      <p:sp>
        <p:nvSpPr>
          <p:cNvPr id="28"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6284490" y="3964315"/>
            <a:ext cx="4955429" cy="220926"/>
          </a:xfrm>
        </p:spPr>
        <p:txBody>
          <a:bodyPr>
            <a:normAutofit/>
          </a:bodyPr>
          <a:lstStyle/>
          <a:p>
            <a:r>
              <a:rPr lang="en-US" sz="1200" dirty="0">
                <a:latin typeface="Cambria" panose="02040503050406030204" pitchFamily="18" charset="0"/>
                <a:ea typeface="Cambria" panose="02040503050406030204" pitchFamily="18" charset="0"/>
              </a:rPr>
              <a:t>Financials</a:t>
            </a:r>
          </a:p>
        </p:txBody>
      </p:sp>
      <p:sp>
        <p:nvSpPr>
          <p:cNvPr id="2" name="Date Placeholder 1">
            <a:extLst>
              <a:ext uri="{FF2B5EF4-FFF2-40B4-BE49-F238E27FC236}">
                <a16:creationId xmlns:a16="http://schemas.microsoft.com/office/drawing/2014/main" id="{B4CAAE5F-BDA5-46F0-A4D6-71D85DD085DB}"/>
              </a:ext>
            </a:extLst>
          </p:cNvPr>
          <p:cNvSpPr>
            <a:spLocks noGrp="1"/>
          </p:cNvSpPr>
          <p:nvPr>
            <p:ph type="dt" sz="half" idx="10"/>
          </p:nvPr>
        </p:nvSpPr>
        <p:spPr/>
        <p:txBody>
          <a:bodyPr/>
          <a:lstStyle/>
          <a:p>
            <a:r>
              <a:rPr lang="en-US"/>
              <a:t>2020-05-05</a:t>
            </a:r>
            <a:endParaRPr lang="en-US" dirty="0"/>
          </a:p>
        </p:txBody>
      </p:sp>
      <p:sp>
        <p:nvSpPr>
          <p:cNvPr id="3" name="Footer Placeholder 2">
            <a:extLst>
              <a:ext uri="{FF2B5EF4-FFF2-40B4-BE49-F238E27FC236}">
                <a16:creationId xmlns:a16="http://schemas.microsoft.com/office/drawing/2014/main" id="{64C7BC75-0B6D-4C36-B06B-4B762552BB48}"/>
              </a:ext>
            </a:extLst>
          </p:cNvPr>
          <p:cNvSpPr>
            <a:spLocks noGrp="1"/>
          </p:cNvSpPr>
          <p:nvPr>
            <p:ph type="ftr" sz="quarter" idx="11"/>
          </p:nvPr>
        </p:nvSpPr>
        <p:spPr/>
        <p:txBody>
          <a:bodyPr/>
          <a:lstStyle/>
          <a:p>
            <a:r>
              <a:rPr lang="en-US"/>
              <a:t>Project One</a:t>
            </a:r>
            <a:endParaRPr lang="en-US" dirty="0"/>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8</a:t>
            </a:fld>
            <a:endParaRPr lang="en-US" dirty="0"/>
          </a:p>
        </p:txBody>
      </p:sp>
      <p:grpSp>
        <p:nvGrpSpPr>
          <p:cNvPr id="10" name="Picture Placeholder 37" descr="Calendar icon">
            <a:extLst>
              <a:ext uri="{FF2B5EF4-FFF2-40B4-BE49-F238E27FC236}">
                <a16:creationId xmlns:a16="http://schemas.microsoft.com/office/drawing/2014/main" id="{4B3ABF7C-CD7F-4F4E-B890-A4A039D5F9D5}"/>
              </a:ext>
            </a:extLst>
          </p:cNvPr>
          <p:cNvGrpSpPr/>
          <p:nvPr/>
        </p:nvGrpSpPr>
        <p:grpSpPr>
          <a:xfrm>
            <a:off x="5463038" y="5031044"/>
            <a:ext cx="722998" cy="1056009"/>
            <a:chOff x="5463038" y="5031044"/>
            <a:chExt cx="722998" cy="1056009"/>
          </a:xfrm>
          <a:solidFill>
            <a:srgbClr val="DED8A4"/>
          </a:solidFill>
        </p:grpSpPr>
        <p:sp>
          <p:nvSpPr>
            <p:cNvPr id="11" name="Freeform: Shape 10">
              <a:extLst>
                <a:ext uri="{FF2B5EF4-FFF2-40B4-BE49-F238E27FC236}">
                  <a16:creationId xmlns:a16="http://schemas.microsoft.com/office/drawing/2014/main" id="{C3C818DE-2932-4ACA-8F8E-231D60ADB75D}"/>
                </a:ext>
              </a:extLst>
            </p:cNvPr>
            <p:cNvSpPr/>
            <p:nvPr/>
          </p:nvSpPr>
          <p:spPr>
            <a:xfrm>
              <a:off x="5586503"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7C7645-DA8A-4DFB-A88C-0184B7C78110}"/>
                </a:ext>
              </a:extLst>
            </p:cNvPr>
            <p:cNvSpPr/>
            <p:nvPr/>
          </p:nvSpPr>
          <p:spPr>
            <a:xfrm>
              <a:off x="5586503"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349546A-C651-4882-8E21-BE6234DE3AD9}"/>
                </a:ext>
              </a:extLst>
            </p:cNvPr>
            <p:cNvSpPr/>
            <p:nvPr/>
          </p:nvSpPr>
          <p:spPr>
            <a:xfrm>
              <a:off x="5586503"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ADAE819-0B9C-4FC1-AB14-DA1B7944C840}"/>
                </a:ext>
              </a:extLst>
            </p:cNvPr>
            <p:cNvSpPr/>
            <p:nvPr/>
          </p:nvSpPr>
          <p:spPr>
            <a:xfrm>
              <a:off x="5687471"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25BFD9F-E796-4822-8602-31D2A1C23E11}"/>
                </a:ext>
              </a:extLst>
            </p:cNvPr>
            <p:cNvSpPr/>
            <p:nvPr/>
          </p:nvSpPr>
          <p:spPr>
            <a:xfrm>
              <a:off x="5687471"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22F39C7-AE30-46C7-84DF-84197B864B45}"/>
                </a:ext>
              </a:extLst>
            </p:cNvPr>
            <p:cNvSpPr/>
            <p:nvPr/>
          </p:nvSpPr>
          <p:spPr>
            <a:xfrm>
              <a:off x="5687471"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2E02802-26F5-4DDB-A39C-421A2BE329B5}"/>
                </a:ext>
              </a:extLst>
            </p:cNvPr>
            <p:cNvSpPr/>
            <p:nvPr/>
          </p:nvSpPr>
          <p:spPr>
            <a:xfrm>
              <a:off x="5787917"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197FDA8-8DE8-449E-ACCF-8D0A08B2B389}"/>
                </a:ext>
              </a:extLst>
            </p:cNvPr>
            <p:cNvSpPr/>
            <p:nvPr/>
          </p:nvSpPr>
          <p:spPr>
            <a:xfrm>
              <a:off x="5787917"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571D65A-4469-44AF-9B3F-1DA9ACC37850}"/>
                </a:ext>
              </a:extLst>
            </p:cNvPr>
            <p:cNvSpPr/>
            <p:nvPr/>
          </p:nvSpPr>
          <p:spPr>
            <a:xfrm>
              <a:off x="5787917"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746990D-45DF-4E0F-B77A-5315C22F88E8}"/>
                </a:ext>
              </a:extLst>
            </p:cNvPr>
            <p:cNvSpPr/>
            <p:nvPr/>
          </p:nvSpPr>
          <p:spPr>
            <a:xfrm>
              <a:off x="5888362"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376826E-09B9-4A01-9C07-07DE0B0D8908}"/>
                </a:ext>
              </a:extLst>
            </p:cNvPr>
            <p:cNvSpPr/>
            <p:nvPr/>
          </p:nvSpPr>
          <p:spPr>
            <a:xfrm>
              <a:off x="5888362"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330057D-0D5B-4940-8114-B1892A455D44}"/>
                </a:ext>
              </a:extLst>
            </p:cNvPr>
            <p:cNvSpPr/>
            <p:nvPr/>
          </p:nvSpPr>
          <p:spPr>
            <a:xfrm>
              <a:off x="5888362"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9AE23D9-7F92-4840-84DE-1410405B909B}"/>
                </a:ext>
              </a:extLst>
            </p:cNvPr>
            <p:cNvSpPr/>
            <p:nvPr/>
          </p:nvSpPr>
          <p:spPr>
            <a:xfrm>
              <a:off x="5989331" y="5375491"/>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3806D25-6593-4C79-B604-40599D6CC670}"/>
                </a:ext>
              </a:extLst>
            </p:cNvPr>
            <p:cNvSpPr/>
            <p:nvPr/>
          </p:nvSpPr>
          <p:spPr>
            <a:xfrm>
              <a:off x="5989331" y="5468437"/>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2E03850-EE6C-41FB-892A-4FEAA11DD6BB}"/>
                </a:ext>
              </a:extLst>
            </p:cNvPr>
            <p:cNvSpPr/>
            <p:nvPr/>
          </p:nvSpPr>
          <p:spPr>
            <a:xfrm>
              <a:off x="5989331" y="5561383"/>
              <a:ext cx="73241" cy="60141"/>
            </a:xfrm>
            <a:custGeom>
              <a:avLst/>
              <a:gdLst>
                <a:gd name="connsiteX0" fmla="*/ 0 w 73241"/>
                <a:gd name="connsiteY0" fmla="*/ 0 h 60141"/>
                <a:gd name="connsiteX1" fmla="*/ 73241 w 73241"/>
                <a:gd name="connsiteY1" fmla="*/ 0 h 60141"/>
                <a:gd name="connsiteX2" fmla="*/ 73241 w 73241"/>
                <a:gd name="connsiteY2" fmla="*/ 60142 h 60141"/>
                <a:gd name="connsiteX3" fmla="*/ 0 w 73241"/>
                <a:gd name="connsiteY3" fmla="*/ 60142 h 60141"/>
              </a:gdLst>
              <a:ahLst/>
              <a:cxnLst>
                <a:cxn ang="0">
                  <a:pos x="connsiteX0" y="connsiteY0"/>
                </a:cxn>
                <a:cxn ang="0">
                  <a:pos x="connsiteX1" y="connsiteY1"/>
                </a:cxn>
                <a:cxn ang="0">
                  <a:pos x="connsiteX2" y="connsiteY2"/>
                </a:cxn>
                <a:cxn ang="0">
                  <a:pos x="connsiteX3" y="connsiteY3"/>
                </a:cxn>
              </a:cxnLst>
              <a:rect l="l" t="t" r="r" b="b"/>
              <a:pathLst>
                <a:path w="73241" h="60141">
                  <a:moveTo>
                    <a:pt x="0" y="0"/>
                  </a:moveTo>
                  <a:lnTo>
                    <a:pt x="73241" y="0"/>
                  </a:lnTo>
                  <a:lnTo>
                    <a:pt x="73241" y="60142"/>
                  </a:lnTo>
                  <a:lnTo>
                    <a:pt x="0" y="60142"/>
                  </a:lnTo>
                  <a:close/>
                </a:path>
              </a:pathLst>
            </a:custGeom>
            <a:solidFill>
              <a:schemeClr val="accent1"/>
            </a:solidFill>
            <a:ln w="519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86E8A9A-28C9-4DEA-A7EF-C4A386907DC9}"/>
                </a:ext>
              </a:extLst>
            </p:cNvPr>
            <p:cNvSpPr/>
            <p:nvPr/>
          </p:nvSpPr>
          <p:spPr>
            <a:xfrm>
              <a:off x="5463038" y="5031044"/>
              <a:ext cx="722998" cy="716777"/>
            </a:xfrm>
            <a:custGeom>
              <a:avLst/>
              <a:gdLst>
                <a:gd name="connsiteX0" fmla="*/ 599534 w 722998"/>
                <a:gd name="connsiteY0" fmla="*/ 86932 h 716777"/>
                <a:gd name="connsiteX1" fmla="*/ 599534 w 722998"/>
                <a:gd name="connsiteY1" fmla="*/ 0 h 716777"/>
                <a:gd name="connsiteX2" fmla="*/ 526292 w 722998"/>
                <a:gd name="connsiteY2" fmla="*/ 0 h 716777"/>
                <a:gd name="connsiteX3" fmla="*/ 526292 w 722998"/>
                <a:gd name="connsiteY3" fmla="*/ 86932 h 716777"/>
                <a:gd name="connsiteX4" fmla="*/ 466130 w 722998"/>
                <a:gd name="connsiteY4" fmla="*/ 86932 h 716777"/>
                <a:gd name="connsiteX5" fmla="*/ 466130 w 722998"/>
                <a:gd name="connsiteY5" fmla="*/ 0 h 716777"/>
                <a:gd name="connsiteX6" fmla="*/ 392888 w 722998"/>
                <a:gd name="connsiteY6" fmla="*/ 0 h 716777"/>
                <a:gd name="connsiteX7" fmla="*/ 392888 w 722998"/>
                <a:gd name="connsiteY7" fmla="*/ 86932 h 716777"/>
                <a:gd name="connsiteX8" fmla="*/ 332726 w 722998"/>
                <a:gd name="connsiteY8" fmla="*/ 86932 h 716777"/>
                <a:gd name="connsiteX9" fmla="*/ 332726 w 722998"/>
                <a:gd name="connsiteY9" fmla="*/ 0 h 716777"/>
                <a:gd name="connsiteX10" fmla="*/ 259484 w 722998"/>
                <a:gd name="connsiteY10" fmla="*/ 0 h 716777"/>
                <a:gd name="connsiteX11" fmla="*/ 259484 w 722998"/>
                <a:gd name="connsiteY11" fmla="*/ 86932 h 716777"/>
                <a:gd name="connsiteX12" fmla="*/ 199321 w 722998"/>
                <a:gd name="connsiteY12" fmla="*/ 86932 h 716777"/>
                <a:gd name="connsiteX13" fmla="*/ 199321 w 722998"/>
                <a:gd name="connsiteY13" fmla="*/ 0 h 716777"/>
                <a:gd name="connsiteX14" fmla="*/ 126080 w 722998"/>
                <a:gd name="connsiteY14" fmla="*/ 0 h 716777"/>
                <a:gd name="connsiteX15" fmla="*/ 126080 w 722998"/>
                <a:gd name="connsiteY15" fmla="*/ 86932 h 716777"/>
                <a:gd name="connsiteX16" fmla="*/ 0 w 722998"/>
                <a:gd name="connsiteY16" fmla="*/ 86932 h 716777"/>
                <a:gd name="connsiteX17" fmla="*/ 0 w 722998"/>
                <a:gd name="connsiteY17" fmla="*/ 716778 h 716777"/>
                <a:gd name="connsiteX18" fmla="*/ 722998 w 722998"/>
                <a:gd name="connsiteY18" fmla="*/ 716778 h 716777"/>
                <a:gd name="connsiteX19" fmla="*/ 722998 w 722998"/>
                <a:gd name="connsiteY19" fmla="*/ 86932 h 716777"/>
                <a:gd name="connsiteX20" fmla="*/ 599534 w 722998"/>
                <a:gd name="connsiteY20" fmla="*/ 86932 h 716777"/>
                <a:gd name="connsiteX21" fmla="*/ 648710 w 722998"/>
                <a:gd name="connsiteY21" fmla="*/ 639140 h 716777"/>
                <a:gd name="connsiteX22" fmla="*/ 74288 w 722998"/>
                <a:gd name="connsiteY22" fmla="*/ 639140 h 716777"/>
                <a:gd name="connsiteX23" fmla="*/ 74288 w 722998"/>
                <a:gd name="connsiteY23" fmla="*/ 164022 h 716777"/>
                <a:gd name="connsiteX24" fmla="*/ 126080 w 722998"/>
                <a:gd name="connsiteY24" fmla="*/ 164022 h 716777"/>
                <a:gd name="connsiteX25" fmla="*/ 126080 w 722998"/>
                <a:gd name="connsiteY25" fmla="*/ 261889 h 716777"/>
                <a:gd name="connsiteX26" fmla="*/ 199321 w 722998"/>
                <a:gd name="connsiteY26" fmla="*/ 261889 h 716777"/>
                <a:gd name="connsiteX27" fmla="*/ 199321 w 722998"/>
                <a:gd name="connsiteY27" fmla="*/ 164022 h 716777"/>
                <a:gd name="connsiteX28" fmla="*/ 259484 w 722998"/>
                <a:gd name="connsiteY28" fmla="*/ 164022 h 716777"/>
                <a:gd name="connsiteX29" fmla="*/ 259484 w 722998"/>
                <a:gd name="connsiteY29" fmla="*/ 261889 h 716777"/>
                <a:gd name="connsiteX30" fmla="*/ 332726 w 722998"/>
                <a:gd name="connsiteY30" fmla="*/ 261889 h 716777"/>
                <a:gd name="connsiteX31" fmla="*/ 332726 w 722998"/>
                <a:gd name="connsiteY31" fmla="*/ 164022 h 716777"/>
                <a:gd name="connsiteX32" fmla="*/ 392888 w 722998"/>
                <a:gd name="connsiteY32" fmla="*/ 164022 h 716777"/>
                <a:gd name="connsiteX33" fmla="*/ 392888 w 722998"/>
                <a:gd name="connsiteY33" fmla="*/ 261889 h 716777"/>
                <a:gd name="connsiteX34" fmla="*/ 466130 w 722998"/>
                <a:gd name="connsiteY34" fmla="*/ 261889 h 716777"/>
                <a:gd name="connsiteX35" fmla="*/ 466130 w 722998"/>
                <a:gd name="connsiteY35" fmla="*/ 164022 h 716777"/>
                <a:gd name="connsiteX36" fmla="*/ 526292 w 722998"/>
                <a:gd name="connsiteY36" fmla="*/ 164022 h 716777"/>
                <a:gd name="connsiteX37" fmla="*/ 526292 w 722998"/>
                <a:gd name="connsiteY37" fmla="*/ 261889 h 716777"/>
                <a:gd name="connsiteX38" fmla="*/ 599534 w 722998"/>
                <a:gd name="connsiteY38" fmla="*/ 261889 h 716777"/>
                <a:gd name="connsiteX39" fmla="*/ 599534 w 722998"/>
                <a:gd name="connsiteY39" fmla="*/ 164022 h 716777"/>
                <a:gd name="connsiteX40" fmla="*/ 648710 w 722998"/>
                <a:gd name="connsiteY40" fmla="*/ 164022 h 716777"/>
                <a:gd name="connsiteX41" fmla="*/ 648710 w 722998"/>
                <a:gd name="connsiteY41" fmla="*/ 639140 h 7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2998" h="716777">
                  <a:moveTo>
                    <a:pt x="599534" y="86932"/>
                  </a:moveTo>
                  <a:lnTo>
                    <a:pt x="599534" y="0"/>
                  </a:lnTo>
                  <a:lnTo>
                    <a:pt x="526292" y="0"/>
                  </a:lnTo>
                  <a:lnTo>
                    <a:pt x="526292" y="86932"/>
                  </a:lnTo>
                  <a:lnTo>
                    <a:pt x="466130" y="86932"/>
                  </a:lnTo>
                  <a:lnTo>
                    <a:pt x="466130" y="0"/>
                  </a:lnTo>
                  <a:lnTo>
                    <a:pt x="392888" y="0"/>
                  </a:lnTo>
                  <a:lnTo>
                    <a:pt x="392888" y="86932"/>
                  </a:lnTo>
                  <a:lnTo>
                    <a:pt x="332726" y="86932"/>
                  </a:lnTo>
                  <a:lnTo>
                    <a:pt x="332726" y="0"/>
                  </a:lnTo>
                  <a:lnTo>
                    <a:pt x="259484" y="0"/>
                  </a:lnTo>
                  <a:lnTo>
                    <a:pt x="259484" y="86932"/>
                  </a:lnTo>
                  <a:lnTo>
                    <a:pt x="199321" y="86932"/>
                  </a:lnTo>
                  <a:lnTo>
                    <a:pt x="199321" y="0"/>
                  </a:lnTo>
                  <a:lnTo>
                    <a:pt x="126080" y="0"/>
                  </a:lnTo>
                  <a:lnTo>
                    <a:pt x="126080" y="86932"/>
                  </a:lnTo>
                  <a:lnTo>
                    <a:pt x="0" y="86932"/>
                  </a:lnTo>
                  <a:lnTo>
                    <a:pt x="0" y="716778"/>
                  </a:lnTo>
                  <a:lnTo>
                    <a:pt x="722998" y="716778"/>
                  </a:lnTo>
                  <a:lnTo>
                    <a:pt x="722998" y="86932"/>
                  </a:lnTo>
                  <a:lnTo>
                    <a:pt x="599534" y="86932"/>
                  </a:lnTo>
                  <a:close/>
                  <a:moveTo>
                    <a:pt x="648710" y="639140"/>
                  </a:moveTo>
                  <a:lnTo>
                    <a:pt x="74288" y="639140"/>
                  </a:lnTo>
                  <a:lnTo>
                    <a:pt x="74288" y="164022"/>
                  </a:lnTo>
                  <a:lnTo>
                    <a:pt x="126080" y="164022"/>
                  </a:lnTo>
                  <a:lnTo>
                    <a:pt x="126080" y="261889"/>
                  </a:lnTo>
                  <a:lnTo>
                    <a:pt x="199321" y="261889"/>
                  </a:lnTo>
                  <a:lnTo>
                    <a:pt x="199321" y="164022"/>
                  </a:lnTo>
                  <a:lnTo>
                    <a:pt x="259484" y="164022"/>
                  </a:lnTo>
                  <a:lnTo>
                    <a:pt x="259484" y="261889"/>
                  </a:lnTo>
                  <a:lnTo>
                    <a:pt x="332726" y="261889"/>
                  </a:lnTo>
                  <a:lnTo>
                    <a:pt x="332726" y="164022"/>
                  </a:lnTo>
                  <a:lnTo>
                    <a:pt x="392888" y="164022"/>
                  </a:lnTo>
                  <a:lnTo>
                    <a:pt x="392888" y="261889"/>
                  </a:lnTo>
                  <a:lnTo>
                    <a:pt x="466130" y="261889"/>
                  </a:lnTo>
                  <a:lnTo>
                    <a:pt x="466130" y="164022"/>
                  </a:lnTo>
                  <a:lnTo>
                    <a:pt x="526292" y="164022"/>
                  </a:lnTo>
                  <a:lnTo>
                    <a:pt x="526292" y="261889"/>
                  </a:lnTo>
                  <a:lnTo>
                    <a:pt x="599534" y="261889"/>
                  </a:lnTo>
                  <a:lnTo>
                    <a:pt x="599534" y="164022"/>
                  </a:lnTo>
                  <a:lnTo>
                    <a:pt x="648710" y="164022"/>
                  </a:lnTo>
                  <a:lnTo>
                    <a:pt x="648710" y="639140"/>
                  </a:lnTo>
                  <a:close/>
                </a:path>
              </a:pathLst>
            </a:custGeom>
            <a:solidFill>
              <a:schemeClr val="accent1"/>
            </a:solidFill>
            <a:ln w="5195" cap="flat">
              <a:noFill/>
              <a:prstDash val="solid"/>
              <a:miter/>
            </a:ln>
          </p:spPr>
          <p:txBody>
            <a:bodyPr rtlCol="0" anchor="ctr"/>
            <a:lstStyle/>
            <a:p>
              <a:endParaRPr lang="en-US"/>
            </a:p>
          </p:txBody>
        </p:sp>
      </p:grpSp>
      <p:sp>
        <p:nvSpPr>
          <p:cNvPr id="41" name="Text Placeholder 27">
            <a:extLst>
              <a:ext uri="{FF2B5EF4-FFF2-40B4-BE49-F238E27FC236}">
                <a16:creationId xmlns:a16="http://schemas.microsoft.com/office/drawing/2014/main" id="{6A401A1F-5EAF-4B3A-928D-E969CB2ACE4B}"/>
              </a:ext>
            </a:extLst>
          </p:cNvPr>
          <p:cNvSpPr txBox="1">
            <a:spLocks/>
          </p:cNvSpPr>
          <p:nvPr/>
        </p:nvSpPr>
        <p:spPr>
          <a:xfrm>
            <a:off x="6265021" y="5017320"/>
            <a:ext cx="4955429" cy="22092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latin typeface="Cambria" panose="02040503050406030204" pitchFamily="18" charset="0"/>
                <a:ea typeface="Cambria" panose="02040503050406030204" pitchFamily="18" charset="0"/>
              </a:rPr>
              <a:t>Pharma</a:t>
            </a:r>
          </a:p>
        </p:txBody>
      </p:sp>
      <p:sp>
        <p:nvSpPr>
          <p:cNvPr id="43" name="Text Placeholder 26">
            <a:extLst>
              <a:ext uri="{FF2B5EF4-FFF2-40B4-BE49-F238E27FC236}">
                <a16:creationId xmlns:a16="http://schemas.microsoft.com/office/drawing/2014/main" id="{5102F9BB-895B-4F85-8E57-E031D9CFAB59}"/>
              </a:ext>
            </a:extLst>
          </p:cNvPr>
          <p:cNvSpPr txBox="1">
            <a:spLocks/>
          </p:cNvSpPr>
          <p:nvPr/>
        </p:nvSpPr>
        <p:spPr>
          <a:xfrm>
            <a:off x="6284490" y="5339484"/>
            <a:ext cx="4955429" cy="564080"/>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37" name="Rectangle 36">
            <a:extLst>
              <a:ext uri="{FF2B5EF4-FFF2-40B4-BE49-F238E27FC236}">
                <a16:creationId xmlns:a16="http://schemas.microsoft.com/office/drawing/2014/main" id="{16A29BEA-3145-4AC6-A903-00CB833F68D3}"/>
              </a:ext>
            </a:extLst>
          </p:cNvPr>
          <p:cNvSpPr/>
          <p:nvPr/>
        </p:nvSpPr>
        <p:spPr>
          <a:xfrm>
            <a:off x="363985" y="3695352"/>
            <a:ext cx="2804486" cy="375552"/>
          </a:xfrm>
          <a:prstGeom prst="rect">
            <a:avLst/>
          </a:prstGeom>
        </p:spPr>
        <p:txBody>
          <a:bodyPr wrap="non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&amp; 90% Confidence Intervals</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370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E7B7C-26F8-4C55-A2CB-292D1A15D1D8}"/>
              </a:ext>
            </a:extLst>
          </p:cNvPr>
          <p:cNvSpPr>
            <a:spLocks noGrp="1"/>
          </p:cNvSpPr>
          <p:nvPr>
            <p:ph type="dt" sz="half" idx="10"/>
          </p:nvPr>
        </p:nvSpPr>
        <p:spPr/>
        <p:txBody>
          <a:bodyPr/>
          <a:lstStyle/>
          <a:p>
            <a:r>
              <a:rPr lang="en-US" noProof="0"/>
              <a:t>2020-05-05</a:t>
            </a:r>
            <a:endParaRPr lang="en-US" noProof="0" dirty="0"/>
          </a:p>
        </p:txBody>
      </p:sp>
      <p:sp>
        <p:nvSpPr>
          <p:cNvPr id="3" name="Footer Placeholder 2">
            <a:extLst>
              <a:ext uri="{FF2B5EF4-FFF2-40B4-BE49-F238E27FC236}">
                <a16:creationId xmlns:a16="http://schemas.microsoft.com/office/drawing/2014/main" id="{B7288961-3209-469E-8B44-768116F55B90}"/>
              </a:ext>
            </a:extLst>
          </p:cNvPr>
          <p:cNvSpPr>
            <a:spLocks noGrp="1"/>
          </p:cNvSpPr>
          <p:nvPr>
            <p:ph type="ftr" sz="quarter" idx="11"/>
          </p:nvPr>
        </p:nvSpPr>
        <p:spPr/>
        <p:txBody>
          <a:bodyPr/>
          <a:lstStyle/>
          <a:p>
            <a:r>
              <a:rPr lang="en-US" noProof="0"/>
              <a:t>Project One</a:t>
            </a:r>
            <a:endParaRPr lang="en-US" noProof="0" dirty="0"/>
          </a:p>
        </p:txBody>
      </p:sp>
      <p:sp>
        <p:nvSpPr>
          <p:cNvPr id="4" name="Slide Number Placeholder 3">
            <a:extLst>
              <a:ext uri="{FF2B5EF4-FFF2-40B4-BE49-F238E27FC236}">
                <a16:creationId xmlns:a16="http://schemas.microsoft.com/office/drawing/2014/main" id="{D4307956-A592-4B01-A80E-F4CD8F26698F}"/>
              </a:ext>
            </a:extLst>
          </p:cNvPr>
          <p:cNvSpPr>
            <a:spLocks noGrp="1"/>
          </p:cNvSpPr>
          <p:nvPr>
            <p:ph type="sldNum" sz="quarter" idx="12"/>
          </p:nvPr>
        </p:nvSpPr>
        <p:spPr/>
        <p:txBody>
          <a:bodyPr/>
          <a:lstStyle/>
          <a:p>
            <a:fld id="{D9BB3731-526F-4638-85F8-715D717FFC12}" type="slidenum">
              <a:rPr lang="en-US" noProof="0" smtClean="0"/>
              <a:t>9</a:t>
            </a:fld>
            <a:endParaRPr lang="en-US" noProof="0" dirty="0"/>
          </a:p>
        </p:txBody>
      </p:sp>
      <p:pic>
        <p:nvPicPr>
          <p:cNvPr id="9" name="Picture Placeholder 39" descr="Building icon">
            <a:extLst>
              <a:ext uri="{FF2B5EF4-FFF2-40B4-BE49-F238E27FC236}">
                <a16:creationId xmlns:a16="http://schemas.microsoft.com/office/drawing/2014/main" id="{1166C7BA-69B9-4C8B-940A-F074850351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97096" y="890835"/>
            <a:ext cx="731520" cy="731520"/>
          </a:xfrm>
          <a:prstGeom prst="rect">
            <a:avLst/>
          </a:prstGeom>
        </p:spPr>
      </p:pic>
      <p:sp>
        <p:nvSpPr>
          <p:cNvPr id="10" name="Rectangle 9">
            <a:extLst>
              <a:ext uri="{FF2B5EF4-FFF2-40B4-BE49-F238E27FC236}">
                <a16:creationId xmlns:a16="http://schemas.microsoft.com/office/drawing/2014/main" id="{686C01FF-7DF9-4FCD-B6B8-7969F9703123}"/>
              </a:ext>
            </a:extLst>
          </p:cNvPr>
          <p:cNvSpPr/>
          <p:nvPr/>
        </p:nvSpPr>
        <p:spPr>
          <a:xfrm>
            <a:off x="1328615" y="1165442"/>
            <a:ext cx="5134707" cy="369332"/>
          </a:xfrm>
          <a:prstGeom prst="rect">
            <a:avLst/>
          </a:prstGeom>
        </p:spPr>
        <p:txBody>
          <a:bodyPr wrap="square">
            <a:spAutoFit/>
          </a:bodyPr>
          <a:lstStyle/>
          <a:p>
            <a:r>
              <a:rPr lang="en-US" b="1" dirty="0">
                <a:latin typeface="Cambria" panose="02040503050406030204" pitchFamily="18" charset="0"/>
                <a:ea typeface="Cambria" panose="02040503050406030204" pitchFamily="18" charset="0"/>
              </a:rPr>
              <a:t>Monte Carlo – Communications – No COVID-19</a:t>
            </a:r>
          </a:p>
        </p:txBody>
      </p:sp>
      <p:pic>
        <p:nvPicPr>
          <p:cNvPr id="12" name="Picture 11" descr="A close up of a map&#10;&#10;Description automatically generated">
            <a:extLst>
              <a:ext uri="{FF2B5EF4-FFF2-40B4-BE49-F238E27FC236}">
                <a16:creationId xmlns:a16="http://schemas.microsoft.com/office/drawing/2014/main" id="{2F6B762D-2A72-4BC5-95C1-AE0DDF5867BB}"/>
              </a:ext>
            </a:extLst>
          </p:cNvPr>
          <p:cNvPicPr>
            <a:picLocks noChangeAspect="1"/>
          </p:cNvPicPr>
          <p:nvPr/>
        </p:nvPicPr>
        <p:blipFill>
          <a:blip r:embed="rId4"/>
          <a:stretch>
            <a:fillRect/>
          </a:stretch>
        </p:blipFill>
        <p:spPr>
          <a:xfrm>
            <a:off x="316523" y="3183884"/>
            <a:ext cx="5216770" cy="3467278"/>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BB730216-C6B5-4B5A-A0E4-FFFF0D257870}"/>
              </a:ext>
            </a:extLst>
          </p:cNvPr>
          <p:cNvPicPr>
            <a:picLocks noChangeAspect="1"/>
          </p:cNvPicPr>
          <p:nvPr/>
        </p:nvPicPr>
        <p:blipFill>
          <a:blip r:embed="rId5"/>
          <a:stretch>
            <a:fillRect/>
          </a:stretch>
        </p:blipFill>
        <p:spPr>
          <a:xfrm>
            <a:off x="5716955" y="3183884"/>
            <a:ext cx="4799034" cy="3378374"/>
          </a:xfrm>
          <a:prstGeom prst="rect">
            <a:avLst/>
          </a:prstGeom>
        </p:spPr>
      </p:pic>
      <p:sp>
        <p:nvSpPr>
          <p:cNvPr id="19" name="Rectangle 2">
            <a:extLst>
              <a:ext uri="{FF2B5EF4-FFF2-40B4-BE49-F238E27FC236}">
                <a16:creationId xmlns:a16="http://schemas.microsoft.com/office/drawing/2014/main" id="{D9626B61-1C25-4882-860C-D33D412A1252}"/>
              </a:ext>
            </a:extLst>
          </p:cNvPr>
          <p:cNvSpPr>
            <a:spLocks noChangeArrowheads="1"/>
          </p:cNvSpPr>
          <p:nvPr/>
        </p:nvSpPr>
        <p:spPr bwMode="auto">
          <a:xfrm>
            <a:off x="1856154" y="1631059"/>
            <a:ext cx="16030" cy="10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6F95CF8-9B57-4224-A987-77EA02FD2C04}"/>
              </a:ext>
            </a:extLst>
          </p:cNvPr>
          <p:cNvSpPr/>
          <p:nvPr/>
        </p:nvSpPr>
        <p:spPr>
          <a:xfrm>
            <a:off x="828041" y="2034884"/>
            <a:ext cx="7630924" cy="461665"/>
          </a:xfrm>
          <a:prstGeom prst="rect">
            <a:avLst/>
          </a:prstGeom>
        </p:spPr>
        <p:txBody>
          <a:bodyPr wrap="square">
            <a:spAutoFit/>
          </a:bodyPr>
          <a:lstStyle/>
          <a:p>
            <a:r>
              <a:rPr lang="en-US" sz="1200" b="1" dirty="0">
                <a:latin typeface="Cambria" panose="02040503050406030204" pitchFamily="18" charset="0"/>
                <a:ea typeface="Cambria" panose="02040503050406030204" pitchFamily="18" charset="0"/>
              </a:rPr>
              <a:t>We project a 90% probability that an initial investment of $10,000 would have produced a portfolio value over the next five months between $10,300 and $12,118, if the COVID-19 pandemic had not occurred.</a:t>
            </a:r>
          </a:p>
        </p:txBody>
      </p:sp>
    </p:spTree>
    <p:extLst>
      <p:ext uri="{BB962C8B-B14F-4D97-AF65-F5344CB8AC3E}">
        <p14:creationId xmlns:p14="http://schemas.microsoft.com/office/powerpoint/2010/main" val="2962734503"/>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1973</Words>
  <Application>Microsoft Office PowerPoint</Application>
  <PresentationFormat>Widescreen</PresentationFormat>
  <Paragraphs>145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vt:lpstr>
      <vt:lpstr>Tahoma</vt:lpstr>
      <vt:lpstr>Times New Roman</vt:lpstr>
      <vt:lpstr>Wingdings</vt:lpstr>
      <vt:lpstr>Financial_PitchDeck_MO-v6</vt:lpstr>
      <vt:lpstr>Coming Back from COVID-19: A Short-Term Portfolio Plan</vt:lpstr>
      <vt:lpstr>Harold’s Predicament</vt:lpstr>
      <vt:lpstr>              Communication Services – The “__Remotely” Portfolio </vt:lpstr>
      <vt:lpstr>              Financial Services – A “Stimulating” Portfolio </vt:lpstr>
      <vt:lpstr>              Food – An “Essential” Portfolio </vt:lpstr>
      <vt:lpstr>              Pharma – The “Pandemic-Proof” Portfolio </vt:lpstr>
      <vt:lpstr>              Hedge – The “Chaos” Portfolio</vt:lpstr>
      <vt:lpstr>MONTE CARLO SIMULATIONS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Sharpe Ratios – Risk-Adjusting Each Portfolio</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2020-05-05T22:31:24Z</dcterms:created>
  <dcterms:modified xsi:type="dcterms:W3CDTF">2020-05-06T19:00:31Z</dcterms:modified>
</cp:coreProperties>
</file>